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4" r:id="rId9"/>
    <p:sldId id="263" r:id="rId10"/>
    <p:sldId id="268" r:id="rId11"/>
    <p:sldId id="269" r:id="rId12"/>
    <p:sldId id="282" r:id="rId13"/>
    <p:sldId id="270" r:id="rId14"/>
    <p:sldId id="271" r:id="rId15"/>
    <p:sldId id="258" r:id="rId16"/>
    <p:sldId id="278" r:id="rId17"/>
    <p:sldId id="265" r:id="rId18"/>
    <p:sldId id="266" r:id="rId19"/>
    <p:sldId id="272" r:id="rId20"/>
    <p:sldId id="285" r:id="rId21"/>
    <p:sldId id="286" r:id="rId22"/>
    <p:sldId id="274" r:id="rId23"/>
    <p:sldId id="275" r:id="rId24"/>
    <p:sldId id="276" r:id="rId25"/>
    <p:sldId id="277" r:id="rId26"/>
    <p:sldId id="283" r:id="rId27"/>
    <p:sldId id="281" r:id="rId28"/>
    <p:sldId id="280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rochasouza@gmail.com" initials="i" lastIdx="1" clrIdx="0">
    <p:extLst>
      <p:ext uri="{19B8F6BF-5375-455C-9EA6-DF929625EA0E}">
        <p15:presenceInfo xmlns:p15="http://schemas.microsoft.com/office/powerpoint/2012/main" userId="52cf313cc68eca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C76"/>
    <a:srgbClr val="940000"/>
    <a:srgbClr val="76F2A5"/>
    <a:srgbClr val="1D1A28"/>
    <a:srgbClr val="291F35"/>
    <a:srgbClr val="90B4C4"/>
    <a:srgbClr val="FEE8FD"/>
    <a:srgbClr val="FDD3FB"/>
    <a:srgbClr val="FF6600"/>
    <a:srgbClr val="009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2" autoAdjust="0"/>
    <p:restoredTop sz="94609" autoAdjust="0"/>
  </p:normalViewPr>
  <p:slideViewPr>
    <p:cSldViewPr snapToGrid="0">
      <p:cViewPr varScale="1">
        <p:scale>
          <a:sx n="68" d="100"/>
          <a:sy n="68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D7570-0F10-423E-AA6D-9F6EC5A8ECD7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3B758-C957-45F2-A230-E288D08190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57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3B758-C957-45F2-A230-E288D081904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36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647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233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390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E8C2-1D69-4D19-812B-A2827B242BAA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2948-C0CD-4F76-9699-AE342514FB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9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ulado Duplo 8">
            <a:extLst>
              <a:ext uri="{FF2B5EF4-FFF2-40B4-BE49-F238E27FC236}">
                <a16:creationId xmlns:a16="http://schemas.microsoft.com/office/drawing/2014/main" id="{4488A723-5894-4B33-B626-77C74D58602B}"/>
              </a:ext>
            </a:extLst>
          </p:cNvPr>
          <p:cNvSpPr/>
          <p:nvPr/>
        </p:nvSpPr>
        <p:spPr>
          <a:xfrm>
            <a:off x="5944137" y="413331"/>
            <a:ext cx="2804825" cy="2113007"/>
          </a:xfrm>
          <a:prstGeom prst="doubleWave">
            <a:avLst>
              <a:gd name="adj1" fmla="val 6250"/>
              <a:gd name="adj2" fmla="val 10000"/>
            </a:avLst>
          </a:prstGeom>
          <a:solidFill>
            <a:srgbClr val="76F2A5"/>
          </a:solidFill>
          <a:ln w="241300">
            <a:solidFill>
              <a:srgbClr val="009632"/>
            </a:solidFill>
          </a:ln>
          <a:effectLst>
            <a:glow rad="469900">
              <a:srgbClr val="FF66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2EA479-560E-42DC-88BC-FE9EFA8B3EA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85909" y="3330501"/>
            <a:ext cx="3311578" cy="2856059"/>
          </a:xfrm>
          <a:noFill/>
        </p:spPr>
        <p:txBody>
          <a:bodyPr>
            <a:normAutofit/>
          </a:bodyPr>
          <a:lstStyle>
            <a:lvl1pPr>
              <a:defRPr sz="2400" b="1">
                <a:solidFill>
                  <a:srgbClr val="FEE8FD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="1">
                <a:solidFill>
                  <a:srgbClr val="FEE8FD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b="1">
                <a:solidFill>
                  <a:srgbClr val="FEE8FD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="1">
                <a:solidFill>
                  <a:srgbClr val="FEE8FD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 b="1">
                <a:solidFill>
                  <a:srgbClr val="FEE8FD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963"/>
            <a:ext cx="5536275" cy="6742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>
              <a:lnSpc>
                <a:spcPts val="2900"/>
              </a:lnSpc>
              <a:defRPr>
                <a:ln w="12700">
                  <a:solidFill>
                    <a:srgbClr val="003635"/>
                  </a:solidFill>
                </a:ln>
                <a:solidFill>
                  <a:srgbClr val="AFEAFF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62" y="908051"/>
            <a:ext cx="5423013" cy="152983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6356351"/>
            <a:ext cx="2291013" cy="365125"/>
          </a:xfrm>
        </p:spPr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C63D80-002D-4FF1-BE86-AEDEFE16F5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263" y="2664894"/>
            <a:ext cx="5423012" cy="351977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E0F27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="1">
                <a:solidFill>
                  <a:srgbClr val="E0F27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b="1">
                <a:solidFill>
                  <a:srgbClr val="E0F27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="1">
                <a:solidFill>
                  <a:srgbClr val="E0F27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 b="1">
                <a:solidFill>
                  <a:srgbClr val="E0F27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Retângulo: Cantos Diagonais Recortados 7">
            <a:extLst>
              <a:ext uri="{FF2B5EF4-FFF2-40B4-BE49-F238E27FC236}">
                <a16:creationId xmlns:a16="http://schemas.microsoft.com/office/drawing/2014/main" id="{69F06B1E-77FF-4EF5-89E4-FBE9DD328D2C}"/>
              </a:ext>
            </a:extLst>
          </p:cNvPr>
          <p:cNvSpPr/>
          <p:nvPr/>
        </p:nvSpPr>
        <p:spPr>
          <a:xfrm>
            <a:off x="30506" y="6268519"/>
            <a:ext cx="8484844" cy="53680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90"/>
              </a:lnSpc>
            </a:pPr>
            <a:r>
              <a:rPr lang="pt-BR" sz="1600" b="0" dirty="0">
                <a:solidFill>
                  <a:srgbClr val="75103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www.selamente.org | “alto clamor, com alto amor” | </a:t>
            </a:r>
            <a:r>
              <a:rPr lang="pt-BR" sz="1600" b="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@pfcaiosantos</a:t>
            </a:r>
            <a:endParaRPr lang="pt-BR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lnSpc>
                <a:spcPts val="1990"/>
              </a:lnSpc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www.adventistas.org | www.esperanca.com.br</a:t>
            </a:r>
          </a:p>
        </p:txBody>
      </p:sp>
      <p:pic>
        <p:nvPicPr>
          <p:cNvPr id="1026" name="Picture 2" descr="Baixar LOGOTIPO - IASD - [1] - PSD ~ Blog Oficial da Igreja Adventista do Sétimo Dia - Distrito de Carira">
            <a:extLst>
              <a:ext uri="{FF2B5EF4-FFF2-40B4-BE49-F238E27FC236}">
                <a16:creationId xmlns:a16="http://schemas.microsoft.com/office/drawing/2014/main" id="{C205C4A2-3432-4B02-AB74-C86157C8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917" y="6350393"/>
            <a:ext cx="374725" cy="365125"/>
          </a:xfrm>
          <a:prstGeom prst="rect">
            <a:avLst/>
          </a:prstGeom>
          <a:noFill/>
          <a:effectLst>
            <a:glow rad="228600">
              <a:schemeClr val="accent2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4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3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73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97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33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871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30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40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0BD4-6923-4BCC-B6CF-54F4651D2274}" type="datetimeFigureOut">
              <a:rPr lang="pt-BR" smtClean="0"/>
              <a:t>03/08/2024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69E6-DD50-4E7C-AB45-0AC176C5B2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8.wm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7.jpeg"/><Relationship Id="rId4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CE68CFC-A184-499D-B283-6044DD9143F7}"/>
              </a:ext>
            </a:extLst>
          </p:cNvPr>
          <p:cNvSpPr txBox="1"/>
          <p:nvPr/>
        </p:nvSpPr>
        <p:spPr>
          <a:xfrm>
            <a:off x="1613691" y="163659"/>
            <a:ext cx="7514706" cy="322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100"/>
              </a:lnSpc>
            </a:pPr>
            <a:r>
              <a:rPr lang="pt-BR" sz="4800" dirty="0">
                <a:solidFill>
                  <a:schemeClr val="bg1"/>
                </a:solidFill>
                <a:latin typeface="Arial Black" panose="020B0A04020102020204" pitchFamily="34" charset="0"/>
                <a:cs typeface="KodchiangUPC" panose="02020603050405020304" pitchFamily="18" charset="-34"/>
              </a:rPr>
              <a:t>Os </a:t>
            </a:r>
          </a:p>
          <a:p>
            <a:pPr algn="r">
              <a:lnSpc>
                <a:spcPts val="6100"/>
              </a:lnSpc>
            </a:pPr>
            <a:r>
              <a:rPr lang="pt-BR" sz="4800" dirty="0">
                <a:solidFill>
                  <a:schemeClr val="bg1"/>
                </a:solidFill>
                <a:latin typeface="Arial Black" panose="020B0A04020102020204" pitchFamily="34" charset="0"/>
                <a:cs typeface="KodchiangUPC" panose="02020603050405020304" pitchFamily="18" charset="-34"/>
              </a:rPr>
              <a:t>eventos finais da profecia bíblica</a:t>
            </a:r>
          </a:p>
          <a:p>
            <a:pPr algn="r">
              <a:lnSpc>
                <a:spcPts val="6100"/>
              </a:lnSpc>
            </a:pPr>
            <a:r>
              <a:rPr lang="pt-BR" sz="4800" dirty="0">
                <a:solidFill>
                  <a:schemeClr val="bg1"/>
                </a:solidFill>
                <a:latin typeface="Arial Black" panose="020B0A04020102020204" pitchFamily="34" charset="0"/>
                <a:cs typeface="KodchiangUPC" panose="02020603050405020304" pitchFamily="18" charset="-34"/>
              </a:rPr>
              <a:t> e inspirada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7E7349-7499-499C-822D-1C2EB4C8463B}"/>
              </a:ext>
            </a:extLst>
          </p:cNvPr>
          <p:cNvSpPr txBox="1"/>
          <p:nvPr/>
        </p:nvSpPr>
        <p:spPr>
          <a:xfrm>
            <a:off x="2433986" y="5390063"/>
            <a:ext cx="586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EE8FD"/>
                </a:solidFill>
                <a:effectLst>
                  <a:glow rad="241300">
                    <a:srgbClr val="1D1A28"/>
                  </a:glow>
                </a:effectLst>
                <a:latin typeface="Arial Black" panose="020B0A04020102020204" pitchFamily="34" charset="0"/>
              </a:rPr>
              <a:t>Equipe: </a:t>
            </a:r>
            <a:r>
              <a:rPr lang="pt-BR" sz="2800" dirty="0" err="1">
                <a:solidFill>
                  <a:srgbClr val="FEE8FD"/>
                </a:solidFill>
                <a:effectLst>
                  <a:glow rad="241300">
                    <a:srgbClr val="1D1A28"/>
                  </a:glow>
                </a:effectLst>
                <a:latin typeface="Arial Black" panose="020B0A04020102020204" pitchFamily="34" charset="0"/>
              </a:rPr>
              <a:t>Www.SelaMente.OrG</a:t>
            </a:r>
            <a:endParaRPr lang="pt-BR" sz="2800" dirty="0">
              <a:solidFill>
                <a:srgbClr val="FEE8FD"/>
              </a:solidFill>
              <a:effectLst>
                <a:glow rad="241300">
                  <a:srgbClr val="1D1A28"/>
                </a:glow>
              </a:effectLst>
              <a:latin typeface="Arial Black" panose="020B0A04020102020204" pitchFamily="34" charset="0"/>
            </a:endParaRPr>
          </a:p>
          <a:p>
            <a:r>
              <a:rPr lang="pt-BR" sz="2800" dirty="0">
                <a:solidFill>
                  <a:srgbClr val="FEE8FD"/>
                </a:solidFill>
                <a:effectLst>
                  <a:glow rad="241300">
                    <a:srgbClr val="1D1A28"/>
                  </a:glow>
                </a:effectLst>
                <a:latin typeface="Arial Black" panose="020B0A04020102020204" pitchFamily="34" charset="0"/>
              </a:rPr>
              <a:t>Alto Clamor, com alto AMOR!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EB58235-703B-4A9E-AE3E-0CC4C8C003CA}"/>
              </a:ext>
            </a:extLst>
          </p:cNvPr>
          <p:cNvSpPr/>
          <p:nvPr/>
        </p:nvSpPr>
        <p:spPr>
          <a:xfrm>
            <a:off x="5429251" y="6213624"/>
            <a:ext cx="3393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@pfcaiosantos</a:t>
            </a:r>
            <a:endParaRPr lang="pt-BR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Pergaminho, pena, tinteiro. - Vetor de Pena royalty-free">
            <a:extLst>
              <a:ext uri="{FF2B5EF4-FFF2-40B4-BE49-F238E27FC236}">
                <a16:creationId xmlns:a16="http://schemas.microsoft.com/office/drawing/2014/main" id="{4BE73975-C757-421E-8750-6D6F215F2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7" y="429365"/>
            <a:ext cx="2618509" cy="2618509"/>
          </a:xfrm>
          <a:prstGeom prst="round2DiagRect">
            <a:avLst>
              <a:gd name="adj1" fmla="val 1984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37C982-DD8A-41F6-81F6-54400A06D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58" y="2623068"/>
            <a:ext cx="3267227" cy="1833722"/>
          </a:xfrm>
          <a:prstGeom prst="roundRect">
            <a:avLst>
              <a:gd name="adj" fmla="val 1032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ulcao em erupcao 1016 1400x800">
            <a:extLst>
              <a:ext uri="{FF2B5EF4-FFF2-40B4-BE49-F238E27FC236}">
                <a16:creationId xmlns:a16="http://schemas.microsoft.com/office/drawing/2014/main" id="{80FA462E-2939-409B-9603-5E147D3EB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3430099"/>
            <a:ext cx="3594552" cy="2053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2135771-9B63-46A2-98A4-5F9F43A4E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" y="4456790"/>
            <a:ext cx="2313789" cy="231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9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B04E4-7F3D-4DDD-B4C6-BB9F3EB6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PIRÂMIDE DE </a:t>
            </a:r>
            <a:br>
              <a:rPr lang="pt-BR" sz="3200" dirty="0"/>
            </a:br>
            <a:r>
              <a:rPr lang="pt-BR" sz="3200" dirty="0"/>
              <a:t>MASLOW – EQUILÍBRIO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BF1E62F-6A72-4608-B57D-AF0270D71A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-66261" y="910415"/>
            <a:ext cx="5420139" cy="2323115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Nesta pirâmide de necessidades, Maslow emprega o conceito cumulativo de equilíbrio, começando da base para o topo. Cada etapa alcançada, é base para a próxima.</a:t>
            </a:r>
          </a:p>
        </p:txBody>
      </p:sp>
      <p:pic>
        <p:nvPicPr>
          <p:cNvPr id="10" name="Espaço Reservado para Conteúdo 6">
            <a:extLst>
              <a:ext uri="{FF2B5EF4-FFF2-40B4-BE49-F238E27FC236}">
                <a16:creationId xmlns:a16="http://schemas.microsoft.com/office/drawing/2014/main" id="{A3E2CBDD-1CC4-4F97-AC50-C501656A7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93" y="30998"/>
            <a:ext cx="2696807" cy="2431990"/>
          </a:xfrm>
          <a:prstGeom prst="rect">
            <a:avLst/>
          </a:prstGeom>
        </p:spPr>
      </p:pic>
      <p:sp>
        <p:nvSpPr>
          <p:cNvPr id="9" name="Seta: Entalhada para a Direita 8">
            <a:extLst>
              <a:ext uri="{FF2B5EF4-FFF2-40B4-BE49-F238E27FC236}">
                <a16:creationId xmlns:a16="http://schemas.microsoft.com/office/drawing/2014/main" id="{D7D618D9-8E89-4649-927F-0C5A919B430B}"/>
              </a:ext>
            </a:extLst>
          </p:cNvPr>
          <p:cNvSpPr/>
          <p:nvPr/>
        </p:nvSpPr>
        <p:spPr>
          <a:xfrm rot="1958280">
            <a:off x="5136913" y="308997"/>
            <a:ext cx="1523377" cy="883775"/>
          </a:xfrm>
          <a:prstGeom prst="notchedRightArrow">
            <a:avLst>
              <a:gd name="adj1" fmla="val 34006"/>
              <a:gd name="adj2" fmla="val 656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1DBB384F-AAB3-4E64-B75E-FBFB0BD56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64" y="897163"/>
            <a:ext cx="8201282" cy="53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8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63135-0B65-4F6B-87E0-FEF7329C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PIRÂMIDE DO </a:t>
            </a:r>
            <a:br>
              <a:rPr lang="pt-BR" dirty="0"/>
            </a:br>
            <a:r>
              <a:rPr lang="pt-BR" dirty="0"/>
              <a:t>CRISTÃO - reforma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FC5FD2-0F5F-4A40-8870-7A77AAD240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263" y="2120348"/>
            <a:ext cx="5423012" cy="421419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As bases de baixo, todas, cumulativamente – equilibram a atual.</a:t>
            </a:r>
          </a:p>
          <a:p>
            <a:r>
              <a:rPr lang="pt-BR" dirty="0"/>
              <a:t>O Topo, a pregação do evangelho para o caso do cristão (Social), é o objetivo final.</a:t>
            </a:r>
          </a:p>
          <a:p>
            <a:r>
              <a:rPr lang="pt-BR" dirty="0"/>
              <a:t>A mente não estará bem, se o físico não estiver.</a:t>
            </a:r>
          </a:p>
          <a:p>
            <a:r>
              <a:rPr lang="pt-BR" dirty="0"/>
              <a:t>O emocional também não estará, se o mental / físico não estiver.</a:t>
            </a:r>
          </a:p>
          <a:p>
            <a:r>
              <a:rPr lang="pt-BR" dirty="0"/>
              <a:t>E o espiritual, depende também de todos os anteriores.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E8C16CF-9BC9-4BD7-9CF1-ABD5D933ED6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53878" y="3008243"/>
            <a:ext cx="3790122" cy="3445566"/>
          </a:xfrm>
        </p:spPr>
        <p:txBody>
          <a:bodyPr>
            <a:normAutofit/>
          </a:bodyPr>
          <a:lstStyle/>
          <a:p>
            <a:r>
              <a:rPr lang="pt-BR" dirty="0"/>
              <a:t>Na sequencia, vemos ela completa, acompanhada de dicas para alcançar satisfatoriamente cada fase.</a:t>
            </a:r>
          </a:p>
          <a:p>
            <a:r>
              <a:rPr lang="pt-BR" dirty="0"/>
              <a:t>Fazer as reformas nesta sequencia, garante mais êxito.</a:t>
            </a:r>
          </a:p>
          <a:p>
            <a:r>
              <a:rPr lang="pt-BR" dirty="0"/>
              <a:t>Vejamos: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A4F1A90-7331-469E-BBE2-CB6A6D45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2" y="908051"/>
            <a:ext cx="5423013" cy="1212297"/>
          </a:xfrm>
        </p:spPr>
        <p:txBody>
          <a:bodyPr/>
          <a:lstStyle/>
          <a:p>
            <a:r>
              <a:rPr lang="pt-BR" dirty="0"/>
              <a:t>Esta é a pirâmide do Cristão, patenteada por </a:t>
            </a:r>
            <a:r>
              <a:rPr lang="pt-BR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@pfcaiosantos</a:t>
            </a:r>
            <a:r>
              <a:rPr lang="pt-BR" dirty="0"/>
              <a:t>.</a:t>
            </a:r>
          </a:p>
          <a:p>
            <a:r>
              <a:rPr lang="pt-BR" dirty="0"/>
              <a:t>Ele é com base na de Maslow.</a:t>
            </a:r>
          </a:p>
        </p:txBody>
      </p:sp>
      <p:pic>
        <p:nvPicPr>
          <p:cNvPr id="9" name="Espaço Reservado para Conteúdo 6">
            <a:extLst>
              <a:ext uri="{FF2B5EF4-FFF2-40B4-BE49-F238E27FC236}">
                <a16:creationId xmlns:a16="http://schemas.microsoft.com/office/drawing/2014/main" id="{279C89BA-009A-435A-86C0-BE0CC1080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35" y="560063"/>
            <a:ext cx="2857126" cy="18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0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88625D8-A8B0-4072-8107-67931D89A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6" y="1080655"/>
            <a:ext cx="8714428" cy="572747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B041F20-1082-45DC-A66F-C090D3E4415B}"/>
              </a:ext>
            </a:extLst>
          </p:cNvPr>
          <p:cNvSpPr/>
          <p:nvPr/>
        </p:nvSpPr>
        <p:spPr>
          <a:xfrm>
            <a:off x="214786" y="-125309"/>
            <a:ext cx="6758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PIRÂMIDE DO CRISTÃO</a:t>
            </a:r>
            <a:endParaRPr lang="pt-B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8E3E40D-D1FA-4647-B94B-392473A715A4}"/>
              </a:ext>
            </a:extLst>
          </p:cNvPr>
          <p:cNvSpPr/>
          <p:nvPr/>
        </p:nvSpPr>
        <p:spPr>
          <a:xfrm>
            <a:off x="4628137" y="410828"/>
            <a:ext cx="33230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@pfcaiosantos</a:t>
            </a:r>
          </a:p>
        </p:txBody>
      </p:sp>
    </p:spTree>
    <p:extLst>
      <p:ext uri="{BB962C8B-B14F-4D97-AF65-F5344CB8AC3E}">
        <p14:creationId xmlns:p14="http://schemas.microsoft.com/office/powerpoint/2010/main" val="122984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D1F24-CE14-42B8-923B-2BFB0525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Difícil? SANTUÁRIO!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6FA442-4729-4D3C-BFB3-82323ED8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2" y="855043"/>
            <a:ext cx="5423013" cy="867740"/>
          </a:xfrm>
        </p:spPr>
        <p:txBody>
          <a:bodyPr/>
          <a:lstStyle/>
          <a:p>
            <a:r>
              <a:rPr lang="pt-BR" sz="2000" dirty="0"/>
              <a:t>Estas reformas, podem parecer difíceis. Mas o conjunto de elementos expressos no ritual do santuário, ajudam!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2EFDE7-7819-48D2-9F68-67F5F58ED2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38222" y="1733671"/>
            <a:ext cx="5904447" cy="484835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Todos os dias, de manhã e a tarde, tinha o “contínuo”. Era sacrificado um cordeiro para o arraial.</a:t>
            </a:r>
          </a:p>
          <a:p>
            <a:pPr lvl="1"/>
            <a:r>
              <a:rPr lang="pt-BR" dirty="0"/>
              <a:t>Também quem pecava, era orientado a sacrificar.</a:t>
            </a:r>
          </a:p>
          <a:p>
            <a:r>
              <a:rPr lang="pt-BR" dirty="0"/>
              <a:t>Nos dois casos, o Sacerdote vertia o sangue no santuário. Ele ficava sujo.</a:t>
            </a:r>
          </a:p>
          <a:p>
            <a:r>
              <a:rPr lang="pt-BR" dirty="0"/>
              <a:t>No dia da expiação, era limpo o sangue do santuário. Também era sacrificado o bode para Cristo (Emissário, ou Expiatório) e o de Satanás (Azazel)</a:t>
            </a:r>
          </a:p>
          <a:p>
            <a:pPr lvl="1"/>
            <a:r>
              <a:rPr lang="pt-BR" dirty="0"/>
              <a:t>O de Azazel era solto no deserto, representando satanás solitário em sua prisão ideológica durante o milênio, aguardando sua execução final.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623FE57-E6A2-46DD-ABBC-86BDBA6ED1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23704" y="2846853"/>
            <a:ext cx="3420296" cy="3465903"/>
          </a:xfrm>
        </p:spPr>
        <p:txBody>
          <a:bodyPr>
            <a:normAutofit fontScale="85000" lnSpcReduction="10000"/>
          </a:bodyPr>
          <a:lstStyle/>
          <a:p>
            <a:r>
              <a:rPr lang="pt-BR" i="1" dirty="0"/>
              <a:t>“Meus filhinhos, estas coisas vos escrevo, para que não pequeis; e, se alguém pecar, temos um Advogado para com o Pai, Jesus Cristo, o justo.” </a:t>
            </a:r>
            <a:r>
              <a:rPr lang="pt-BR" dirty="0"/>
              <a:t>1 João 2:1</a:t>
            </a:r>
          </a:p>
          <a:p>
            <a:r>
              <a:rPr lang="pt-BR" i="1" dirty="0"/>
              <a:t>“Porque não temos um sumo sacerdote que não possa compadecer- se das nossas fraquezas; porém um que, como nós, em tudo foi tentado, mas sem pecado.” </a:t>
            </a:r>
            <a:r>
              <a:rPr lang="pt-BR" dirty="0"/>
              <a:t>Hebreus 4:15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1966D49-AA98-4851-B1B8-5CB589B6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63" y="1608885"/>
            <a:ext cx="2120224" cy="122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D24ED3E-47A5-4508-B1C6-D30B3263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61" y="357350"/>
            <a:ext cx="2039775" cy="15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74141-FC8E-411A-8C34-472FF11B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963"/>
            <a:ext cx="6018415" cy="674200"/>
          </a:xfrm>
        </p:spPr>
        <p:txBody>
          <a:bodyPr>
            <a:noAutofit/>
          </a:bodyPr>
          <a:lstStyle/>
          <a:p>
            <a:r>
              <a:rPr lang="pt-BR" sz="3200" dirty="0"/>
              <a:t>EXPIAÇÃO–a pureza|o cu</a:t>
            </a:r>
            <a:r>
              <a:rPr lang="pt-BR" sz="3200" u="sng" dirty="0"/>
              <a:t>l</a:t>
            </a:r>
            <a:br>
              <a:rPr lang="pt-BR" sz="3200" dirty="0"/>
            </a:br>
            <a:r>
              <a:rPr lang="pt-BR" sz="3200" dirty="0"/>
              <a:t>pado=troca|destruição|</a:t>
            </a:r>
            <a:r>
              <a:rPr lang="pt-BR" sz="2800" dirty="0"/>
              <a:t>fim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858C21-5225-4CE5-A010-178995EF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7806"/>
            <a:ext cx="5857461" cy="1662871"/>
          </a:xfrm>
        </p:spPr>
        <p:txBody>
          <a:bodyPr/>
          <a:lstStyle/>
          <a:p>
            <a:r>
              <a:rPr lang="pt-BR" sz="1900" i="1" dirty="0"/>
              <a:t>“E me farão um santuário, e habitarei no meio deles.” </a:t>
            </a:r>
            <a:r>
              <a:rPr lang="pt-BR" sz="1900" dirty="0"/>
              <a:t>Êxodo 25:8</a:t>
            </a:r>
          </a:p>
          <a:p>
            <a:r>
              <a:rPr lang="pt-BR" sz="1900" i="1" dirty="0"/>
              <a:t>“Alimpai-vos, pois, do fermento velho, para que sejais uma nova massa, assim como estais sem fermento. Porque Cristo, nossa páscoa, foi sacrificado por nós.” </a:t>
            </a:r>
            <a:r>
              <a:rPr lang="pt-BR" sz="1900" dirty="0"/>
              <a:t>1 Coríntios 5:7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82E173-522B-4493-AA92-83E47ACD5C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1" y="2758867"/>
            <a:ext cx="5844209" cy="3708194"/>
          </a:xfrm>
        </p:spPr>
        <p:txBody>
          <a:bodyPr>
            <a:noAutofit/>
          </a:bodyPr>
          <a:lstStyle/>
          <a:p>
            <a:r>
              <a:rPr lang="pt-BR" sz="2000" dirty="0"/>
              <a:t>Assim: O pecado era transferido do pecador ao cordeiro, depois para a igreja (santuário), depois para o cordeiro de Deus, e depois para o de Satanás.</a:t>
            </a:r>
          </a:p>
          <a:p>
            <a:r>
              <a:rPr lang="pt-BR" sz="2000" dirty="0"/>
              <a:t>Não precisamos portar culpa. Podemos transferí-los para quem nos redima!</a:t>
            </a:r>
          </a:p>
          <a:p>
            <a:r>
              <a:rPr lang="pt-BR" sz="2000" dirty="0"/>
              <a:t>O pecado volta para seu originador (Satanás.)</a:t>
            </a:r>
          </a:p>
          <a:p>
            <a:r>
              <a:rPr lang="pt-BR" sz="2000" i="1" dirty="0"/>
              <a:t>“De novo terás compaixão de nós; pisarás as nossas maldades e atirarás todos os nossos pecados nas profundezas do mar.” </a:t>
            </a:r>
            <a:br>
              <a:rPr lang="pt-BR" sz="2000" dirty="0"/>
            </a:br>
            <a:r>
              <a:rPr lang="pt-BR" sz="2000" dirty="0"/>
              <a:t>Miquéias 7:19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B7EF296-B878-4763-A37D-FFDEA1E6103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1208" y="3385823"/>
            <a:ext cx="3432517" cy="2872670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/>
              <a:t>“Há muito que o Senhor me apareceu, dizendo: Porquanto com amor eterno te amei, por isso com benignidade te atraí.”</a:t>
            </a:r>
          </a:p>
          <a:p>
            <a:pPr lvl="1"/>
            <a:r>
              <a:rPr lang="pt-BR" dirty="0"/>
              <a:t>Jeremias 31:3</a:t>
            </a:r>
          </a:p>
          <a:p>
            <a:r>
              <a:rPr lang="pt-BR" dirty="0"/>
              <a:t>A linguagem do amor, derrete o mais bruto carrasco. Prova de Amor!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75D3DA1-9EA1-4B2C-8ACA-8CD129CF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09" y="141907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86E7B03-9B55-4152-9098-3402FF8F6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45" y="172753"/>
            <a:ext cx="2467842" cy="11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3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1C1BF3-9B07-4021-A199-BFC42B49A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53" y="3624350"/>
            <a:ext cx="3473634" cy="3369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4584B0F-72C9-422F-BA4E-C2495B5E1305}"/>
              </a:ext>
            </a:extLst>
          </p:cNvPr>
          <p:cNvSpPr txBox="1"/>
          <p:nvPr/>
        </p:nvSpPr>
        <p:spPr>
          <a:xfrm>
            <a:off x="3120467" y="77163"/>
            <a:ext cx="59071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rgbClr val="C9C9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APELO:</a:t>
            </a:r>
            <a:br>
              <a:rPr lang="pt-BR" sz="4000" b="1" dirty="0">
                <a:solidFill>
                  <a:srgbClr val="C9C966"/>
                </a:solidFill>
                <a:latin typeface="Eras Medium ITC" panose="020B0602030504020804" pitchFamily="34" charset="0"/>
              </a:rPr>
            </a:br>
            <a:r>
              <a:rPr lang="pt-BR" sz="2400" b="1" dirty="0">
                <a:solidFill>
                  <a:srgbClr val="C9C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b="1" dirty="0">
                <a:solidFill>
                  <a:srgbClr val="C9C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Migre para lugares/temas onde se nutrir com o que preenche vazios! Que o Espírito Santo guie sua busca de sentido sólido, contra ensinos rasos. Ele sempre a isso facilita pra quem deseja superar o superficial) 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“Não se deixem levar pelos diversos ensinos estranhos. É bom que o nosso coração seja fortalecido pela graça, e não por alimentos cerimoniais, os quais não têm valor para aqueles que os comem.”</a:t>
            </a:r>
          </a:p>
          <a:p>
            <a:pPr algn="r"/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Bíblia: Tradução NVI - Hebreus 13:9</a:t>
            </a:r>
          </a:p>
        </p:txBody>
      </p:sp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1F29F847-5CB0-4CDF-A314-D7A05A8F631A}"/>
              </a:ext>
            </a:extLst>
          </p:cNvPr>
          <p:cNvSpPr/>
          <p:nvPr/>
        </p:nvSpPr>
        <p:spPr>
          <a:xfrm>
            <a:off x="161138" y="198879"/>
            <a:ext cx="2959330" cy="6460256"/>
          </a:xfrm>
          <a:prstGeom prst="round1Rect">
            <a:avLst>
              <a:gd name="adj" fmla="val 239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6A177308-915D-4E66-A8CB-038F61E75ED7}"/>
              </a:ext>
            </a:extLst>
          </p:cNvPr>
          <p:cNvSpPr/>
          <p:nvPr/>
        </p:nvSpPr>
        <p:spPr>
          <a:xfrm>
            <a:off x="560148" y="466153"/>
            <a:ext cx="2161309" cy="120534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obrigado!</a:t>
            </a:r>
          </a:p>
          <a:p>
            <a:pPr algn="ctr"/>
            <a:r>
              <a:rPr lang="pt-BR" sz="2400" dirty="0">
                <a:latin typeface="Arial Black" panose="020B0A04020102020204" pitchFamily="34" charset="0"/>
              </a:rPr>
              <a:t>dúvidas?</a:t>
            </a:r>
          </a:p>
        </p:txBody>
      </p:sp>
      <p:pic>
        <p:nvPicPr>
          <p:cNvPr id="2050" name="Picture 2" descr="thumb image">
            <a:extLst>
              <a:ext uri="{FF2B5EF4-FFF2-40B4-BE49-F238E27FC236}">
                <a16:creationId xmlns:a16="http://schemas.microsoft.com/office/drawing/2014/main" id="{D98BE745-8C61-4F4B-BD60-DC5EEC98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7" y="2030149"/>
            <a:ext cx="1927167" cy="19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droid Pie; U+2049 U+FE0F; Emoji">
            <a:extLst>
              <a:ext uri="{FF2B5EF4-FFF2-40B4-BE49-F238E27FC236}">
                <a16:creationId xmlns:a16="http://schemas.microsoft.com/office/drawing/2014/main" id="{BF55A0CE-561B-45A2-B6D6-A99D9C45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9" y="4296949"/>
            <a:ext cx="1952105" cy="19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B9E22-82DF-4955-A581-0359B29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GLÓRIAS MUNDANAS</a:t>
            </a:r>
            <a:br>
              <a:rPr lang="pt-BR" sz="2800" dirty="0"/>
            </a:br>
            <a:r>
              <a:rPr lang="pt-BR" sz="2800" dirty="0"/>
              <a:t>DESAPEGO-1ª VISÃO</a:t>
            </a:r>
            <a:r>
              <a:rPr lang="pt-BR" sz="1800" dirty="0"/>
              <a:t>(EGW)</a:t>
            </a:r>
            <a:endParaRPr lang="pt-BR" sz="28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503643-381C-4773-A819-575DDE923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26504" y="3154709"/>
            <a:ext cx="5423012" cy="3219586"/>
          </a:xfrm>
        </p:spPr>
        <p:txBody>
          <a:bodyPr>
            <a:normAutofit/>
          </a:bodyPr>
          <a:lstStyle/>
          <a:p>
            <a:r>
              <a:rPr lang="pt-BR" i="1" dirty="0"/>
              <a:t>“Quem ama o pai ou a mãe mais do que a mim não é digno de mim; e quem ama o filho ou a filha mais do que a mim não é digno de mim. E quem não toma a sua cruz, e não segue após mim, não é digno de mim. Quem achar a sua vida perdê-la-á; e quem perder a sua vida, por amor de mim, achá-la-á.”</a:t>
            </a:r>
          </a:p>
          <a:p>
            <a:pPr lvl="1"/>
            <a:r>
              <a:rPr lang="pt-BR" dirty="0"/>
              <a:t>Mateus 10:37-39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A765F8A-FD02-4F34-AB93-727D4C64AAF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41843" y="3181213"/>
            <a:ext cx="4089919" cy="3480328"/>
          </a:xfrm>
        </p:spPr>
        <p:txBody>
          <a:bodyPr>
            <a:normAutofit/>
          </a:bodyPr>
          <a:lstStyle/>
          <a:p>
            <a:r>
              <a:rPr lang="pt-BR" sz="2800" dirty="0"/>
              <a:t>O desapego facilitará a última geração de viver bem (porque Cristo amparará as necessidades básicas) além de permitir tempo, meios e recursos para o término da obra.</a:t>
            </a:r>
          </a:p>
        </p:txBody>
      </p:sp>
      <p:pic>
        <p:nvPicPr>
          <p:cNvPr id="18434" name="Picture 2" descr="Resultado de imagem para caminho estreito">
            <a:extLst>
              <a:ext uri="{FF2B5EF4-FFF2-40B4-BE49-F238E27FC236}">
                <a16:creationId xmlns:a16="http://schemas.microsoft.com/office/drawing/2014/main" id="{961D9E2D-2AFE-4B3E-81B6-F45B5ED7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9508">
            <a:off x="6912924" y="587463"/>
            <a:ext cx="1672748" cy="250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B39A45E1-351E-430A-ADD2-14715339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09" y="222963"/>
            <a:ext cx="2005776" cy="11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Resultado de imagem para dinheiro casa carro">
            <a:extLst>
              <a:ext uri="{FF2B5EF4-FFF2-40B4-BE49-F238E27FC236}">
                <a16:creationId xmlns:a16="http://schemas.microsoft.com/office/drawing/2014/main" id="{66BCD6F6-3733-4713-B485-AB8F96D3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715">
            <a:off x="5669275" y="1835963"/>
            <a:ext cx="1939925" cy="12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7265AFA-F8E0-49BD-BE4F-A3B3DB97C65E}"/>
              </a:ext>
            </a:extLst>
          </p:cNvPr>
          <p:cNvCxnSpPr>
            <a:cxnSpLocks/>
          </p:cNvCxnSpPr>
          <p:nvPr/>
        </p:nvCxnSpPr>
        <p:spPr>
          <a:xfrm flipH="1" flipV="1">
            <a:off x="7782126" y="671442"/>
            <a:ext cx="996114" cy="1170582"/>
          </a:xfrm>
          <a:prstGeom prst="straightConnector1">
            <a:avLst/>
          </a:prstGeom>
          <a:ln w="215900">
            <a:solidFill>
              <a:srgbClr val="281064"/>
            </a:solidFill>
            <a:tailEnd type="triangle"/>
          </a:ln>
          <a:effectLst>
            <a:glow rad="241300">
              <a:srgbClr val="E5C30B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A1401B1E-18ED-47C2-9CE1-917FC6C3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i="1" dirty="0"/>
              <a:t>“Prosseguindo nós, o caminho continuava ainda a estreitar-se. Fomos obrigados a andar junto à muralha, para não cair do </a:t>
            </a:r>
            <a:r>
              <a:rPr lang="pt-BR" sz="2000" i="1" dirty="0">
                <a:solidFill>
                  <a:srgbClr val="C7AC71"/>
                </a:solidFill>
              </a:rPr>
              <a:t>caminho estreito </a:t>
            </a:r>
            <a:r>
              <a:rPr lang="pt-BR" sz="2000" i="1" dirty="0"/>
              <a:t>ao precipício(...) </a:t>
            </a:r>
            <a:r>
              <a:rPr lang="pt-BR" sz="2000" b="0" i="1" dirty="0"/>
              <a:t>Logo decidimos que poderíamos viajar com mais segurança sem meias; estas foram tiradas e viajamos descalços.</a:t>
            </a:r>
            <a:r>
              <a:rPr lang="pt-BR" sz="2000" i="1" dirty="0"/>
              <a:t>” </a:t>
            </a:r>
            <a:r>
              <a:rPr lang="pt-BR" sz="2000" dirty="0"/>
              <a:t>EGW - VE , 180</a:t>
            </a:r>
          </a:p>
        </p:txBody>
      </p:sp>
      <p:pic>
        <p:nvPicPr>
          <p:cNvPr id="17" name="Espaço Reservado para Conteúdo 11">
            <a:extLst>
              <a:ext uri="{FF2B5EF4-FFF2-40B4-BE49-F238E27FC236}">
                <a16:creationId xmlns:a16="http://schemas.microsoft.com/office/drawing/2014/main" id="{5361C1B2-CB6D-4F73-A144-31DFE85B36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438" flipH="1">
            <a:off x="8074170" y="2037762"/>
            <a:ext cx="1013265" cy="1110459"/>
          </a:xfrm>
          <a:prstGeom prst="rect">
            <a:avLst/>
          </a:prstGeom>
          <a:effectLst>
            <a:glow rad="127000">
              <a:srgbClr val="E5C30B"/>
            </a:glow>
          </a:effectLst>
        </p:spPr>
      </p:pic>
    </p:spTree>
    <p:extLst>
      <p:ext uri="{BB962C8B-B14F-4D97-AF65-F5344CB8AC3E}">
        <p14:creationId xmlns:p14="http://schemas.microsoft.com/office/powerpoint/2010/main" val="238688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A8E0D-352C-4CE8-A58B-53B0DD76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VIDA DO REMANESCEN-TE|POVO DE DEUS|</a:t>
            </a:r>
            <a:r>
              <a:rPr lang="pt-BR" sz="2000" dirty="0"/>
              <a:t>história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32FDFC-01F2-4160-91CF-B3C3CD4B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2" y="908051"/>
            <a:ext cx="5423013" cy="1053271"/>
          </a:xfrm>
        </p:spPr>
        <p:txBody>
          <a:bodyPr/>
          <a:lstStyle/>
          <a:p>
            <a:r>
              <a:rPr lang="pt-BR" i="1" dirty="0"/>
              <a:t>"Por isso vocês serão o meu povo, e eu serei o seu Deus“</a:t>
            </a:r>
          </a:p>
          <a:p>
            <a:pPr lvl="1"/>
            <a:r>
              <a:rPr lang="pt-BR" dirty="0"/>
              <a:t>Jeremias 30:22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0E2F5C-AE26-40E3-8FEA-B36671739F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263" y="1972210"/>
            <a:ext cx="5423012" cy="448159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Adão e Eva</a:t>
            </a:r>
          </a:p>
          <a:p>
            <a:r>
              <a:rPr lang="pt-BR" dirty="0"/>
              <a:t>Os Patriarcas (Abraão, Isaque e Jacó - Hebreus)</a:t>
            </a:r>
          </a:p>
          <a:p>
            <a:r>
              <a:rPr lang="pt-BR" dirty="0"/>
              <a:t>Doze Tribos Israelitas (Povo de Israel)</a:t>
            </a:r>
          </a:p>
          <a:p>
            <a:r>
              <a:rPr lang="pt-BR" dirty="0"/>
              <a:t>Os Judeus</a:t>
            </a:r>
          </a:p>
          <a:p>
            <a:r>
              <a:rPr lang="pt-BR" dirty="0"/>
              <a:t>Os doze Discípulos</a:t>
            </a:r>
          </a:p>
          <a:p>
            <a:r>
              <a:rPr lang="pt-BR" dirty="0"/>
              <a:t>Os primeiros Cristãos e mártires</a:t>
            </a:r>
          </a:p>
          <a:p>
            <a:r>
              <a:rPr lang="pt-BR" dirty="0"/>
              <a:t>Os valdenses, na idade média</a:t>
            </a:r>
          </a:p>
          <a:p>
            <a:pPr lvl="1"/>
            <a:r>
              <a:rPr lang="pt-BR" dirty="0"/>
              <a:t>Deus precisou de um fiel povo durante toda a história, para demonstrar sua vontade, e ser referência de suas bênçãos.</a:t>
            </a:r>
          </a:p>
          <a:p>
            <a:r>
              <a:rPr lang="pt-BR" dirty="0"/>
              <a:t>Agora, para esta geração, a verdade presente está com o remanescente da geração final que terminará a obra.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43BF517-F050-4D51-AC8A-CA305DB8445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20139" y="3061253"/>
            <a:ext cx="3829878" cy="3125308"/>
          </a:xfrm>
        </p:spPr>
        <p:txBody>
          <a:bodyPr>
            <a:normAutofit fontScale="92500" lnSpcReduction="10000"/>
          </a:bodyPr>
          <a:lstStyle/>
          <a:p>
            <a:r>
              <a:rPr lang="pt-BR" i="1" dirty="0"/>
              <a:t>“O povo do advento estava nesse caminho, a viajar para a cidade que se achava na sua extremidade mais afastada. (...) Os queridos santos têm de passar através de muitas provas. Mas a nossa leve e momentânea tribulação produz para nós eterno peso de glória(...)”</a:t>
            </a:r>
          </a:p>
          <a:p>
            <a:pPr lvl="1"/>
            <a:r>
              <a:rPr lang="pt-BR" dirty="0"/>
              <a:t>EGW – PE, 14</a:t>
            </a:r>
          </a:p>
        </p:txBody>
      </p:sp>
      <p:pic>
        <p:nvPicPr>
          <p:cNvPr id="8" name="Picture 2" descr="Resultado de imagem para valdenses">
            <a:extLst>
              <a:ext uri="{FF2B5EF4-FFF2-40B4-BE49-F238E27FC236}">
                <a16:creationId xmlns:a16="http://schemas.microsoft.com/office/drawing/2014/main" id="{EA7ABFD8-CC3C-4A74-A4A8-166065FB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09" y="491885"/>
            <a:ext cx="3141431" cy="23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6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EFF65-476C-4D4D-8F73-5EE4450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IDADE MÉDIA: BESTA+</a:t>
            </a:r>
            <a:br>
              <a:rPr lang="pt-BR" sz="2800" dirty="0"/>
            </a:br>
            <a:r>
              <a:rPr lang="pt-BR" sz="2800" dirty="0"/>
              <a:t>CAOS</a:t>
            </a:r>
            <a:r>
              <a:rPr lang="pt-BR" sz="2400" dirty="0"/>
              <a:t>(CULTURA+RELIGIÃO)</a:t>
            </a:r>
            <a:endParaRPr lang="pt-BR" sz="28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C7C197-F8AF-4329-9CAB-8590DD3411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263" y="3277492"/>
            <a:ext cx="5423012" cy="3057047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/>
              <a:t>Na idade escura, de 538 até 1798, a igreja romana, misturada com o estado, matou hereges, guerreou pela fé, privou os avanços tecnológicos e médicos, mudou o sábado para o domingo, mudou o sistema semanal para que ele caísse no final da semana, adotou intercessão de santos, e imperou nos atos políticos da época.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352185B-E262-4AD9-AB2B-7FD388F9CC5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93634" y="3277492"/>
            <a:ext cx="3750365" cy="3204547"/>
          </a:xfrm>
        </p:spPr>
        <p:txBody>
          <a:bodyPr>
            <a:normAutofit lnSpcReduction="10000"/>
          </a:bodyPr>
          <a:lstStyle/>
          <a:p>
            <a:r>
              <a:rPr lang="pt-BR" i="1" dirty="0"/>
              <a:t>“A Palavra de Deus deu aviso do perigo iminente; se este for desatendido, o mundo protestante saberá quais são realmente os propósitos de Roma, apenas quando for demasiado tarde para escapar da cilada.”</a:t>
            </a:r>
          </a:p>
          <a:p>
            <a:pPr lvl="1"/>
            <a:r>
              <a:rPr lang="pt-BR" dirty="0"/>
              <a:t>EGW – CG, 581</a:t>
            </a:r>
          </a:p>
        </p:txBody>
      </p:sp>
      <p:pic>
        <p:nvPicPr>
          <p:cNvPr id="11" name="Espaço Reservado para Conteúdo 7">
            <a:extLst>
              <a:ext uri="{FF2B5EF4-FFF2-40B4-BE49-F238E27FC236}">
                <a16:creationId xmlns:a16="http://schemas.microsoft.com/office/drawing/2014/main" id="{4B0CF53E-3D78-4DE0-9E05-E6B9E2CB8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35" y="151612"/>
            <a:ext cx="2563436" cy="3042708"/>
          </a:xfrm>
          <a:prstGeom prst="rect">
            <a:avLst/>
          </a:prstGeom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F00B409-4C98-4491-B35D-8F975606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26" y="23047"/>
            <a:ext cx="1810892" cy="13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16CF723B-21C9-44A8-88A0-23B87984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i="1" dirty="0"/>
              <a:t>“Estando eu a considerar os chifres, eis que, entre eles subiu outro chifre pequeno (...) E proferirá palavras contra o Altíssimo, e destruirá os santos do Altíssimo, e cuidará em mudar os tempos e a lei; e eles serão entregues na sua mão, por um tempo, e tempos, e a metade de um tempo.” </a:t>
            </a:r>
            <a:r>
              <a:rPr lang="pt-BR" sz="2000" dirty="0"/>
              <a:t>Daniel 7:8 e 25</a:t>
            </a:r>
          </a:p>
        </p:txBody>
      </p:sp>
      <p:pic>
        <p:nvPicPr>
          <p:cNvPr id="18" name="Espaço Reservado para Conteúdo 13">
            <a:extLst>
              <a:ext uri="{FF2B5EF4-FFF2-40B4-BE49-F238E27FC236}">
                <a16:creationId xmlns:a16="http://schemas.microsoft.com/office/drawing/2014/main" id="{C849FD72-A524-463B-A0F2-D89DE9290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52" y="1624274"/>
            <a:ext cx="1405335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9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7D562-C774-4FEE-BEEA-1F66E1D7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AINDA ESTAMOS SEGU-ROS?–FERIDA DE MORTE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8BC6EF-D281-480B-9CE8-C9C30CE342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263" y="2398126"/>
            <a:ext cx="5423012" cy="392316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Em 1798, o papa foi preso por Napoleão Bonaparte. Essa foi a ferida de morte, acabando com a supremacia católica na idade média.</a:t>
            </a:r>
          </a:p>
          <a:p>
            <a:r>
              <a:rPr lang="pt-BR" i="1" dirty="0"/>
              <a:t>“E vi uma das suas cabeças como ferida de morte, e a sua chaga mortal foi curada; e toda a terra se maravilhou após a besta.” </a:t>
            </a:r>
            <a:r>
              <a:rPr lang="pt-BR" dirty="0"/>
              <a:t>Apocalipse 13:3</a:t>
            </a:r>
          </a:p>
          <a:p>
            <a:pPr lvl="1"/>
            <a:r>
              <a:rPr lang="pt-BR" dirty="0"/>
              <a:t>Roma terá de novo o domínio, e segundo EGW, a ferida será completamente curada quando ela promover o Decreto Dominical.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0E99E46-8ED2-41EF-A21E-D495FDC2A3C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08106" y="3303997"/>
            <a:ext cx="4002156" cy="3017291"/>
          </a:xfrm>
        </p:spPr>
        <p:txBody>
          <a:bodyPr>
            <a:noAutofit/>
          </a:bodyPr>
          <a:lstStyle/>
          <a:p>
            <a:r>
              <a:rPr lang="pt-BR" sz="2300" i="1" dirty="0"/>
              <a:t>“Mostrou-se que os Estados Unidos são o poder representado pela besta de chifres semelhantes aos do cordeiro, e que esta profecia se cumprirá quando aquela nação impuser a observância do domingo (...)” </a:t>
            </a:r>
            <a:br>
              <a:rPr lang="pt-BR" sz="2300" dirty="0"/>
            </a:br>
            <a:r>
              <a:rPr lang="pt-BR" sz="2300" dirty="0"/>
              <a:t>EGW – CG, 579</a:t>
            </a:r>
          </a:p>
        </p:txBody>
      </p:sp>
      <p:pic>
        <p:nvPicPr>
          <p:cNvPr id="13314" name="Picture 2" descr="A Besta do apocalipse jpg">
            <a:extLst>
              <a:ext uri="{FF2B5EF4-FFF2-40B4-BE49-F238E27FC236}">
                <a16:creationId xmlns:a16="http://schemas.microsoft.com/office/drawing/2014/main" id="{AD524588-64E9-4962-944C-1082780A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45" y="806341"/>
            <a:ext cx="3019555" cy="24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3FD2C4AA-331A-409E-91D9-778C9F40D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i="1" dirty="0"/>
              <a:t>“A sua chaga mortal foi curada; e toda a Terra se maravilhou após a besta." Paulo declara expressamente que o homem do pecado perdurará até ao segundo advento. (II Tess. 2:8.)“ </a:t>
            </a:r>
            <a:r>
              <a:rPr lang="pt-BR" sz="1800" dirty="0"/>
              <a:t>EGW – CG, 579</a:t>
            </a:r>
          </a:p>
        </p:txBody>
      </p:sp>
      <p:pic>
        <p:nvPicPr>
          <p:cNvPr id="10" name="Espaço Reservado para Conteúdo 6">
            <a:extLst>
              <a:ext uri="{FF2B5EF4-FFF2-40B4-BE49-F238E27FC236}">
                <a16:creationId xmlns:a16="http://schemas.microsoft.com/office/drawing/2014/main" id="{339AA3F0-359E-4577-AC3D-F25EC40EC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09" y="0"/>
            <a:ext cx="1439375" cy="1439375"/>
          </a:xfrm>
          <a:prstGeom prst="rect">
            <a:avLst/>
          </a:prstGeom>
        </p:spPr>
      </p:pic>
      <p:pic>
        <p:nvPicPr>
          <p:cNvPr id="13316" name="Picture 4" descr="aid, band aid, band aids, bandaid, bandaids, healthcare, medical icon">
            <a:extLst>
              <a:ext uri="{FF2B5EF4-FFF2-40B4-BE49-F238E27FC236}">
                <a16:creationId xmlns:a16="http://schemas.microsoft.com/office/drawing/2014/main" id="{78599CAA-D0C9-44CC-8FDF-8F4EBC9F9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05873" y="135615"/>
            <a:ext cx="1071649" cy="10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4EC26-3A42-4700-B904-1CD2258C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quê profecias?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49B0CF-23B2-4079-B1CC-31635A201B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2437882"/>
            <a:ext cx="5261113" cy="3746788"/>
          </a:xfrm>
        </p:spPr>
        <p:txBody>
          <a:bodyPr>
            <a:normAutofit/>
          </a:bodyPr>
          <a:lstStyle/>
          <a:p>
            <a:r>
              <a:rPr lang="pt-BR" i="1" dirty="0"/>
              <a:t>“Durante meio século tenho sido a mensageira do Senhor, e enquanto durar a minha vida continuarei a transmitir as mensagens que Deus me dá para Seu povo. Não atribuo glória a mim mesma. Em minha juventude, o Senhor me tornou Sua mensageira, para comunicar a Seu povo testemunhos de animação, advertência e repreensão. “</a:t>
            </a:r>
          </a:p>
          <a:p>
            <a:pPr lvl="1"/>
            <a:r>
              <a:rPr lang="pt-BR" dirty="0"/>
              <a:t>EGW – ME3, 71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D11CEDF-82E0-4BF0-992D-CBC7A5D7C82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68348" y="3100843"/>
            <a:ext cx="3829139" cy="3310839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Os testemunhos bíblicos e inspirados tem o mesmo Espírito como guia, e nos apontam o caminho para Deus, e sua vontade. Também protegem e dão valor na caminhada. Os eventos futuros revelados também dão segurança e ânimo.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46C5BFAC-DC73-4C1C-91E1-D5BC38B0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2" y="908051"/>
            <a:ext cx="5423013" cy="1529830"/>
          </a:xfrm>
        </p:spPr>
        <p:txBody>
          <a:bodyPr/>
          <a:lstStyle/>
          <a:p>
            <a:r>
              <a:rPr lang="pt-BR" i="1" dirty="0"/>
              <a:t>“Não havendo profecia, o povo se corrompe; mas o que guarda a lei, esse é bem-aventurado.”</a:t>
            </a:r>
          </a:p>
          <a:p>
            <a:pPr lvl="1"/>
            <a:r>
              <a:rPr lang="pt-BR" dirty="0"/>
              <a:t>Provérbios 29:18</a:t>
            </a:r>
          </a:p>
        </p:txBody>
      </p:sp>
      <p:pic>
        <p:nvPicPr>
          <p:cNvPr id="1026" name="Picture 2" descr="Close-up do dedo que aponta o texto em bible.close acima da leitura do homem através da bíblia. Foto Premium">
            <a:extLst>
              <a:ext uri="{FF2B5EF4-FFF2-40B4-BE49-F238E27FC236}">
                <a16:creationId xmlns:a16="http://schemas.microsoft.com/office/drawing/2014/main" id="{C864EA88-1255-4994-AFCB-24B8CEEE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29" y="508517"/>
            <a:ext cx="3386896" cy="22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9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A7383A1-32CB-4DD8-881A-39773972D28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E28DBB4-C0E8-4B22-99A0-678B2F0B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D72CB4-CC70-49B7-87C4-4484F32AB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8762239-C73B-4BD3-8C6E-092C7B45FC9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74AA8C-7270-4D99-BCAB-CAA4B4BA4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1" y="0"/>
            <a:ext cx="9159041" cy="61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64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2CE0D09-77AB-421A-A66B-41A957AB797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BBAC7E4-75A7-40D9-95C8-D4D18C4D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A863A2-18C4-44FF-AD62-015D2783D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2C246B8-4C85-441B-84EA-9FE15E739B5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B4943CC-F72E-476F-8813-FD92F671F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" y="21292"/>
            <a:ext cx="9044899" cy="59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2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03ECC-577C-4E90-AC3F-F4C2ACC8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i="1" dirty="0"/>
              <a:t>ECUMENISMO</a:t>
            </a:r>
            <a:r>
              <a:rPr lang="pt-BR" sz="2800" dirty="0"/>
              <a:t> + CAOS</a:t>
            </a:r>
            <a:br>
              <a:rPr lang="pt-BR" sz="2800" dirty="0"/>
            </a:br>
            <a:r>
              <a:rPr lang="pt-BR" sz="2800" dirty="0"/>
              <a:t>=NAÇÕES PREOCUPADAS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B6AB90-7ABC-4B2F-9C9E-6037C982B6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13346" y="2437882"/>
            <a:ext cx="5423012" cy="3936414"/>
          </a:xfrm>
        </p:spPr>
        <p:txBody>
          <a:bodyPr>
            <a:normAutofit fontScale="92500" lnSpcReduction="10000"/>
          </a:bodyPr>
          <a:lstStyle/>
          <a:p>
            <a:r>
              <a:rPr lang="pt-BR" i="1" dirty="0"/>
              <a:t>“Quando o protestantismo estender os braços através do abismo, a fim de dar uma das mãos ao poder romano e a outra ao espiritismo, quando por influência dessa tríplice aliança a América do Norte for induzida a repudiar todos os princípios de sua Constituição, que fizeram dela um governo protestante e republicano, e adotar medidas para a propagação dos erros e falsidades do papado, podemos saber que é chegado o tempo das operações maravilhosas de Satanás e que o fim está próximo.” </a:t>
            </a:r>
            <a:r>
              <a:rPr lang="pt-BR" dirty="0"/>
              <a:t>EGW–EF,131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6357FB0-FD60-4629-83AD-144F62891A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76912" y="2553631"/>
            <a:ext cx="4009292" cy="3867843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/>
              <a:t>“Para conseguir tal união, deve-se necessariamente evitar toda discussão de assuntos em que não estejam todos de acordo (domingo? grifo nosso), independentemente de sua importância do ponto de vista bíblico.” </a:t>
            </a:r>
            <a:r>
              <a:rPr lang="pt-BR" dirty="0"/>
              <a:t>EGW – CG, 444</a:t>
            </a:r>
          </a:p>
          <a:p>
            <a:r>
              <a:rPr lang="pt-BR" dirty="0"/>
              <a:t>A igreja invisível reabilitada de outros apriscos, se une no EUMENISMO DO BEM, contra o </a:t>
            </a:r>
            <a:r>
              <a:rPr lang="pt-BR" i="1" dirty="0"/>
              <a:t>ESTE DO MAL</a:t>
            </a:r>
            <a:r>
              <a:rPr lang="pt-BR" dirty="0"/>
              <a:t>, após a sacudidura deslocar o joio. O Sábado será a pedra de toque.</a:t>
            </a:r>
          </a:p>
        </p:txBody>
      </p:sp>
      <p:pic>
        <p:nvPicPr>
          <p:cNvPr id="9" name="Espaço Reservado para Conteúdo 6">
            <a:extLst>
              <a:ext uri="{FF2B5EF4-FFF2-40B4-BE49-F238E27FC236}">
                <a16:creationId xmlns:a16="http://schemas.microsoft.com/office/drawing/2014/main" id="{1507BB2E-79A3-47E6-B78B-7F26D7855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472" y="1289054"/>
            <a:ext cx="2303440" cy="1324379"/>
          </a:xfrm>
          <a:prstGeom prst="rect">
            <a:avLst/>
          </a:prstGeom>
        </p:spPr>
      </p:pic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B22540AB-732E-458A-9BAF-DC923347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47" y="908051"/>
            <a:ext cx="5423013" cy="1529830"/>
          </a:xfrm>
        </p:spPr>
        <p:txBody>
          <a:bodyPr/>
          <a:lstStyle/>
          <a:p>
            <a:r>
              <a:rPr lang="pt-BR" sz="2000" i="1" dirty="0"/>
              <a:t>“Não vos prendais a um jugo desigual com os infiéis; porque, que sociedade tem a justiça com a injustiça? E que comunhão tem a luz com as trevas?”</a:t>
            </a:r>
          </a:p>
          <a:p>
            <a:pPr lvl="1"/>
            <a:r>
              <a:rPr lang="pt-BR" sz="1800" dirty="0"/>
              <a:t>2 Coríntios 6:14</a:t>
            </a:r>
          </a:p>
        </p:txBody>
      </p:sp>
      <p:pic>
        <p:nvPicPr>
          <p:cNvPr id="14" name="Espaço Reservado para Conteúdo 10">
            <a:extLst>
              <a:ext uri="{FF2B5EF4-FFF2-40B4-BE49-F238E27FC236}">
                <a16:creationId xmlns:a16="http://schemas.microsoft.com/office/drawing/2014/main" id="{BC08142C-AD20-4E15-A832-ADDB392E7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5" y="10457"/>
            <a:ext cx="1862047" cy="1170654"/>
          </a:xfrm>
          <a:prstGeom prst="rect">
            <a:avLst/>
          </a:prstGeom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E914D8F7-7573-4D23-8E9B-37144DB9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02" y="-278793"/>
            <a:ext cx="1782245" cy="178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05EE6A0-968B-4D62-9241-545F0F665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322">
            <a:off x="5332916" y="927046"/>
            <a:ext cx="2613272" cy="16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911C6-5A39-4D32-9EFF-F93AD226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ANTICRISTO: QUEM VEM LÁ?</a:t>
            </a:r>
            <a:br>
              <a:rPr lang="pt-BR" sz="2400" dirty="0"/>
            </a:br>
            <a:r>
              <a:rPr lang="pt-BR" sz="2400" dirty="0"/>
              <a:t>JESUS! SALVE-NOS..!? (oi?!)...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64CAAC-0583-4298-9850-E9F8741CD15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50561" y="2786418"/>
            <a:ext cx="6785112" cy="3578087"/>
          </a:xfrm>
        </p:spPr>
        <p:txBody>
          <a:bodyPr>
            <a:normAutofit fontScale="85000" lnSpcReduction="10000"/>
          </a:bodyPr>
          <a:lstStyle/>
          <a:p>
            <a:r>
              <a:rPr lang="pt-BR" i="1" dirty="0"/>
              <a:t>“Como ato culminante no grande drama do engano, o próprio Satanás personificará Cristo. {...) Assim, o grande enganador fará parecer que Cristo veio. Em várias partes da Terra, Satanás se manifestará entre os homens como um ser majestoso, com brilho deslumbrante, assemelhando-se à descrição do Filho de Deus dada por João no Apocalipse (cap. 1:13-15). (...)  O povo se prostra em adoração diante dele, enquanto este ergue as mãos e sobre eles pronuncia uma bênção, assim como Cristo abençoava Seus discípulos quando aqui na Terra esteve. Sua voz é meiga e branda, cheia de melodia. (...) cura as doenças do povo, e então, em seu pretenso caráter de Cristo, </a:t>
            </a:r>
            <a:r>
              <a:rPr lang="pt-BR" i="1" dirty="0">
                <a:solidFill>
                  <a:srgbClr val="76F2A5"/>
                </a:solidFill>
              </a:rPr>
              <a:t>alega ter mudado o sábado para o domingo, ordenando </a:t>
            </a:r>
            <a:r>
              <a:rPr lang="pt-BR" i="1" dirty="0"/>
              <a:t>a todos que santifiquem o dia que ele abençoou.” </a:t>
            </a:r>
            <a:r>
              <a:rPr lang="pt-BR" dirty="0"/>
              <a:t>EGW – CG, 624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230DB49-3C51-4471-816C-0D43FF99DFC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93565" y="2981739"/>
            <a:ext cx="2650435" cy="344556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Anti-Cristo (Falso Jesus / Satanás Fingindo) Será a salvação de um mundo conturbado, e unido religiosamente. Aproveitar-se-á para que a solução seja a santificação do domingo.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7CD16DDA-8BED-43DD-8D53-E9E785B40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i="1" dirty="0"/>
              <a:t>“Ninguém de maneira alguma vos engane; porque não será assim sem que antes venha a apostasia, e se manifeste o homem do pecado, o filho da perdição, O qual se opõe, e se levanta contra tudo o que se chama Deus, ou se adora; de sorte que se assentará, como Deus, no templo de Deus, querendo parecer Deus.” </a:t>
            </a:r>
            <a:r>
              <a:rPr lang="pt-BR" sz="1800" dirty="0"/>
              <a:t>2 Tessalonicenses 2:3,4</a:t>
            </a:r>
          </a:p>
        </p:txBody>
      </p:sp>
      <p:pic>
        <p:nvPicPr>
          <p:cNvPr id="10" name="Espaço Reservado para Conteúdo 7">
            <a:extLst>
              <a:ext uri="{FF2B5EF4-FFF2-40B4-BE49-F238E27FC236}">
                <a16:creationId xmlns:a16="http://schemas.microsoft.com/office/drawing/2014/main" id="{8B9FD41D-0046-4FB5-88D1-FB898DA1E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73" y="99685"/>
            <a:ext cx="3545927" cy="27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41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Conteúdo 11">
            <a:extLst>
              <a:ext uri="{FF2B5EF4-FFF2-40B4-BE49-F238E27FC236}">
                <a16:creationId xmlns:a16="http://schemas.microsoft.com/office/drawing/2014/main" id="{251CF8D3-524F-4D2C-89AB-BA8547623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617" y="103641"/>
            <a:ext cx="1515861" cy="9128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27CBBA-45DD-4CC3-9D4E-66622A89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DECRETO DOMINICAL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7833DD-B14E-4323-9CB1-73523DFE0C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159027" y="2740656"/>
            <a:ext cx="6075037" cy="3633637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/>
              <a:t>“"Assim o mundo tornar-se-á meu. Eu serei o governador da Terra, o príncipe do mundo. Controlarei assim as mentes sob meu poder para que o sábado de Deus seja um objeto especial de desprezo. Um sinal? - eu farei a observância do sétimo dia um sinal de deslealdade para com as autoridades da Terra. As leis humanas serão feitas tão rígidas que os homens e mulheres não ousarão observar o sábado do sétimo dia. Pelo temor de que lhes venha a faltar alimento e vestuário, eles se unirão com o mundo na transgressão da lei de Deus. A Terra estará inteiramente sob meu domínio"” </a:t>
            </a:r>
            <a:r>
              <a:rPr lang="pt-BR" dirty="0"/>
              <a:t>EGW – PR, 184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EFF17B7-7F04-4B24-8CCF-E82A127C4B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09771" y="3290936"/>
            <a:ext cx="3723122" cy="3304536"/>
          </a:xfrm>
        </p:spPr>
        <p:txBody>
          <a:bodyPr>
            <a:normAutofit lnSpcReduction="10000"/>
          </a:bodyPr>
          <a:lstStyle/>
          <a:p>
            <a:r>
              <a:rPr lang="pt-BR" i="1" dirty="0"/>
              <a:t>“O primeiro dia da semana não é um dia para ser reverenciado. É um sábado espúrio, e os membros da família do Senhor não podem ter parte com os homens que o exaltam, e violam a lei de Deus, pisando Seu sábado.” </a:t>
            </a:r>
            <a:r>
              <a:rPr lang="pt-BR" dirty="0"/>
              <a:t>EGW – EF, 128</a:t>
            </a:r>
          </a:p>
        </p:txBody>
      </p:sp>
      <p:pic>
        <p:nvPicPr>
          <p:cNvPr id="11" name="Espaço Reservado para Conteúdo 6">
            <a:extLst>
              <a:ext uri="{FF2B5EF4-FFF2-40B4-BE49-F238E27FC236}">
                <a16:creationId xmlns:a16="http://schemas.microsoft.com/office/drawing/2014/main" id="{AD7F5662-EFED-429A-B65A-6707D95E4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09" y="16015"/>
            <a:ext cx="1981200" cy="1524000"/>
          </a:xfrm>
          <a:prstGeom prst="rect">
            <a:avLst/>
          </a:prstGeom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0100CB43-D4F3-4AD5-B3E6-33BE83A9F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1156385"/>
            <a:ext cx="2846068" cy="21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CEDE20FA-C97C-4480-B519-475397241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1230" y="883995"/>
            <a:ext cx="5950226" cy="1792850"/>
          </a:xfrm>
        </p:spPr>
        <p:txBody>
          <a:bodyPr/>
          <a:lstStyle/>
          <a:p>
            <a:r>
              <a:rPr lang="pt-BR" sz="2000" i="1" dirty="0"/>
              <a:t>“Também obrigou todos, pequenos e grandes, ricos e pobres, livres e escravos, a receberem certa marca na mão direita ou na testa, para que ninguém pudesse comprar nem vender, a não ser quem tivesse a marca, que é o nome da besta ou o número do seu nome.” </a:t>
            </a:r>
            <a:r>
              <a:rPr lang="pt-BR" sz="2000" dirty="0"/>
              <a:t>Apocalipse 13:16,17</a:t>
            </a:r>
          </a:p>
        </p:txBody>
      </p:sp>
    </p:spTree>
    <p:extLst>
      <p:ext uri="{BB962C8B-B14F-4D97-AF65-F5344CB8AC3E}">
        <p14:creationId xmlns:p14="http://schemas.microsoft.com/office/powerpoint/2010/main" val="861568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41940-978C-4117-A1BD-A8B09E61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REAÇÃO: ALTO CLAMOR!</a:t>
            </a:r>
            <a:br>
              <a:rPr lang="pt-BR" sz="2800" dirty="0"/>
            </a:br>
            <a:r>
              <a:rPr lang="pt-BR" sz="2800" dirty="0"/>
              <a:t>REAMANESCENTE-AÇÃO!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C905BB-9477-44E6-8794-7675D61F6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2" y="908051"/>
            <a:ext cx="5423013" cy="1371323"/>
          </a:xfrm>
        </p:spPr>
        <p:txBody>
          <a:bodyPr/>
          <a:lstStyle/>
          <a:p>
            <a:r>
              <a:rPr lang="pt-BR" sz="1600" i="1" dirty="0"/>
              <a:t>“Quando a terceira mensagem se avolumar num alto clamor, e quando grande poder e glória acompanharem a obra final, o fiel povo de Deus participará dessa glória. É a chuva serôdia que os reanima e fortalece para passarem pelo tempo de angústia.” </a:t>
            </a:r>
            <a:r>
              <a:rPr lang="pt-BR" sz="1600" b="0" dirty="0"/>
              <a:t>EGW – EF, 201</a:t>
            </a:r>
            <a:endParaRPr lang="pt-BR" sz="1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89001E-B4C5-464E-9608-B61846F099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2210749"/>
            <a:ext cx="5536275" cy="4344775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/>
              <a:t>“E seguiu-os o terceiro anjo, dizendo com grande voz: Se alguém adorar a besta, e a sua imagem, e receber o sinal na sua testa, ou na sua mão, Também este beberá do vinho da ira de Deus, que se deitou, não misturado, no cálice da sua ira; e será atormentado com fogo e enxofre diante dos santos anjos e diante do Cordeiro. E a fumaça do seu tormento sobe para todo o sempre; e não têm repouso nem de dia nem de noite os que adoram a besta e a sua imagem, e aquele que receber o sinal do seu nome. Aqui está a paciência dos santos; aqui estão os que guardam os mandamentos de Deus e a fé em Jesus.” </a:t>
            </a:r>
            <a:r>
              <a:rPr lang="pt-BR" dirty="0"/>
              <a:t>Apocalipse 14:9-12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35B3085-6643-40C7-8757-DB0650835D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43714" y="2763903"/>
            <a:ext cx="3867362" cy="3594693"/>
          </a:xfrm>
        </p:spPr>
        <p:txBody>
          <a:bodyPr>
            <a:normAutofit fontScale="85000" lnSpcReduction="10000"/>
          </a:bodyPr>
          <a:lstStyle/>
          <a:p>
            <a:r>
              <a:rPr lang="pt-BR" sz="1800" dirty="0"/>
              <a:t>O Espírito Santo na fase global da Chuva Serôdia, projeta as vozes num ápice de sinais / prodígios / </a:t>
            </a:r>
            <a:r>
              <a:rPr lang="pt-BR" sz="1800" dirty="0" err="1"/>
              <a:t>profetizações</a:t>
            </a:r>
            <a:r>
              <a:rPr lang="pt-BR" sz="1800" dirty="0"/>
              <a:t> / milagres / sonhos / visões /curas - como Pedro posiciona Atos 2:17 nos últimos dias</a:t>
            </a:r>
          </a:p>
          <a:p>
            <a:r>
              <a:rPr lang="pt-BR" sz="1800" i="1" dirty="0"/>
              <a:t>“ ’Quanto mais somos ceifados por vós, tanto mais crescemos em número; o sangue dos cristãos é semente’ ” </a:t>
            </a:r>
            <a:br>
              <a:rPr lang="pt-BR" sz="1800" i="1" dirty="0"/>
            </a:br>
            <a:r>
              <a:rPr lang="pt-BR" sz="1800" dirty="0"/>
              <a:t>EGW – CG, 42</a:t>
            </a:r>
            <a:br>
              <a:rPr lang="pt-BR" sz="1800" dirty="0"/>
            </a:br>
            <a:r>
              <a:rPr lang="pt-BR" sz="1800" dirty="0"/>
              <a:t>Os selados/remanescente da última geração - não temerão dar a vida pela verdade, e o alto clamor da 3ª mensagem angélica, no contexto da pregação do evangelho do reino, representando a última verdade presente para o tempo do fim - cumpre a última profecia pra volta de Cristo: “(...) em testemunho a todas as nações, e então virá o fim” Mateus 24:14</a:t>
            </a:r>
            <a:endParaRPr lang="pt-BR" sz="22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5AF6287-1089-4FEA-9CAE-D0B299A9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09" y="-6157"/>
            <a:ext cx="3311578" cy="28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m para pessoa megafone">
            <a:extLst>
              <a:ext uri="{FF2B5EF4-FFF2-40B4-BE49-F238E27FC236}">
                <a16:creationId xmlns:a16="http://schemas.microsoft.com/office/drawing/2014/main" id="{A851BF7B-4251-426C-9AFD-F7566B79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433">
            <a:off x="7090170" y="1566512"/>
            <a:ext cx="1448369" cy="10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7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Conteúdo 12">
            <a:extLst>
              <a:ext uri="{FF2B5EF4-FFF2-40B4-BE49-F238E27FC236}">
                <a16:creationId xmlns:a16="http://schemas.microsoft.com/office/drawing/2014/main" id="{C97A924A-A4BE-40A6-868F-B6021C31F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20" y="15569"/>
            <a:ext cx="599300" cy="1711405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BC15AE4-926D-4627-BD79-4652B745F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992423"/>
              </p:ext>
            </p:extLst>
          </p:nvPr>
        </p:nvGraphicFramePr>
        <p:xfrm>
          <a:off x="5536275" y="2152207"/>
          <a:ext cx="1594712" cy="107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1780920" imgH="1238040" progId="CorelPHOTOPAINT.Image.17">
                  <p:embed/>
                </p:oleObj>
              </mc:Choice>
              <mc:Fallback>
                <p:oleObj name="PHOTO-PAINT" r:id="rId3" imgW="1780920" imgH="1238040" progId="CorelPHOTOPAINT.Image.17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6BC15AE4-926D-4627-BD79-4652B745F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6275" y="2152207"/>
                        <a:ext cx="1594712" cy="107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15CE24DC-473A-40F4-9925-D56FA1EB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CAOS TERMINA: FECH.</a:t>
            </a:r>
            <a:br>
              <a:rPr lang="pt-BR" sz="3200" dirty="0"/>
            </a:br>
            <a:r>
              <a:rPr lang="pt-BR" sz="3200" dirty="0"/>
              <a:t>PORTA GRAÇA: </a:t>
            </a:r>
            <a:r>
              <a:rPr lang="pt-BR" sz="2400" dirty="0"/>
              <a:t>7 PRAGAS</a:t>
            </a:r>
            <a:endParaRPr lang="pt-BR" sz="32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5BCC9C-2D85-4061-8CE6-DB1347295F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2279374"/>
            <a:ext cx="5536275" cy="3907186"/>
          </a:xfrm>
        </p:spPr>
        <p:txBody>
          <a:bodyPr>
            <a:normAutofit fontScale="92500" lnSpcReduction="10000"/>
          </a:bodyPr>
          <a:lstStyle/>
          <a:p>
            <a:r>
              <a:rPr lang="pt-BR" i="1" dirty="0"/>
              <a:t>“Fui levada em visão para o lugar santíssimo, onde vi Jesus ainda intercedendo por Israel. Na extremidade inferior de Suas vestes havia uma campainha e uma romã</a:t>
            </a:r>
            <a:r>
              <a:rPr lang="pt-BR" i="1"/>
              <a:t>, Vi </a:t>
            </a:r>
            <a:r>
              <a:rPr lang="pt-BR" i="1" dirty="0"/>
              <a:t>então que Jesus não abandonaria o lugar santíssimo sem que cada caso fosse decidido, ou para a salvação ou para a destruição; e que a ira de Deus não poderia manifestar-se sem que Jesus concluísse Sua obra no lugar santíssimo, depusesse Suas roupas sacerdotais, e Se vestisse com vestes de vingança.” </a:t>
            </a:r>
            <a:r>
              <a:rPr lang="pt-BR" dirty="0"/>
              <a:t>EGW – VE, 100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AE59962-1C66-4D3D-B520-3728C10A3C5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Quando todos ouvirem o clamor, e se decidirem entre o verdadeiro e o falso, as pragas caem para que o juízo de Deus seja manifestado. Ninguém mais muda de lado, e as pragas assolam os adoradores de babilônia.</a:t>
            </a:r>
          </a:p>
        </p:txBody>
      </p:sp>
      <p:pic>
        <p:nvPicPr>
          <p:cNvPr id="6" name="Picture 2" descr="Resultado de imagem para pragas egito">
            <a:extLst>
              <a:ext uri="{FF2B5EF4-FFF2-40B4-BE49-F238E27FC236}">
                <a16:creationId xmlns:a16="http://schemas.microsoft.com/office/drawing/2014/main" id="{760D3A6A-B376-4644-B483-5B416BB1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34" y="1"/>
            <a:ext cx="2266497" cy="16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43C6FB4-AC57-4423-8BAE-85D802081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37332"/>
              </p:ext>
            </p:extLst>
          </p:nvPr>
        </p:nvGraphicFramePr>
        <p:xfrm>
          <a:off x="6940293" y="992496"/>
          <a:ext cx="1061997" cy="99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6" imgW="1095120" imgH="1028520" progId="CorelPHOTOPAINT.Image.17">
                  <p:embed/>
                </p:oleObj>
              </mc:Choice>
              <mc:Fallback>
                <p:oleObj name="PHOTO-PAINT" r:id="rId6" imgW="1095120" imgH="1028520" progId="CorelPHOTOPAINT.Image.17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43C6FB4-AC57-4423-8BAE-85D802081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0293" y="992496"/>
                        <a:ext cx="1061997" cy="997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E122A276-FBC0-48FA-9B41-7555DAAC0C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6502">
            <a:off x="6623307" y="1685657"/>
            <a:ext cx="2558448" cy="1530350"/>
          </a:xfrm>
          <a:prstGeom prst="rect">
            <a:avLst/>
          </a:prstGeom>
        </p:spPr>
      </p:pic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DBEAF397-7E6E-471A-8F94-21CB4AD7D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2" y="908051"/>
            <a:ext cx="5423013" cy="1371323"/>
          </a:xfrm>
        </p:spPr>
        <p:txBody>
          <a:bodyPr/>
          <a:lstStyle/>
          <a:p>
            <a:r>
              <a:rPr lang="pt-BR" sz="2000" i="1" dirty="0"/>
              <a:t>“Quem é injusto, seja injusto ainda; e quem é sujo, seja sujo ainda; e quem é justo, seja justificado ainda; e quem é santo, seja santificado ainda.” </a:t>
            </a:r>
            <a:r>
              <a:rPr lang="pt-BR" sz="2000" dirty="0"/>
              <a:t>Apocalipse 22:11</a:t>
            </a:r>
          </a:p>
        </p:txBody>
      </p:sp>
    </p:spTree>
    <p:extLst>
      <p:ext uri="{BB962C8B-B14F-4D97-AF65-F5344CB8AC3E}">
        <p14:creationId xmlns:p14="http://schemas.microsoft.com/office/powerpoint/2010/main" val="1132070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CBB77-667E-4158-98B4-02BF2891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/>
              <a:t>ARMAGEDOM: AUTO-DESTRUIÇÃO</a:t>
            </a:r>
            <a:br>
              <a:rPr lang="pt-BR" sz="2000" dirty="0"/>
            </a:br>
            <a:r>
              <a:rPr lang="pt-BR" sz="2000" dirty="0"/>
              <a:t>SINAIS(CÉU)+VOZ(DIA/HORA)</a:t>
            </a:r>
            <a:endParaRPr lang="pt-BR" sz="28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D0F4EE-C1C0-483E-92D4-4178E7BAB6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74294" y="2676941"/>
            <a:ext cx="5931755" cy="3838828"/>
          </a:xfrm>
        </p:spPr>
        <p:txBody>
          <a:bodyPr>
            <a:normAutofit fontScale="85000" lnSpcReduction="10000"/>
          </a:bodyPr>
          <a:lstStyle/>
          <a:p>
            <a:r>
              <a:rPr lang="pt-BR" i="1" dirty="0"/>
              <a:t>“Todos se unem (...) Pastores infiéis profetizaram coisas agradáveis, levaram os ouvintes a anular a lei de Deus  (...) em seu desespero, esses ensinadores confessam perante o mundo sua obra de engano. As multidões (...) cheias de furor. "Estamos perdidos!" exclamam; "e vós sois a causa de nossa ruína"; e voltam-se contra os falsos pastores.” </a:t>
            </a:r>
            <a:r>
              <a:rPr lang="pt-BR" dirty="0"/>
              <a:t>EGW – EF, 248</a:t>
            </a:r>
          </a:p>
          <a:p>
            <a:r>
              <a:rPr lang="pt-BR" i="1" dirty="0"/>
              <a:t>“Logo ouvimos a voz de Deus, semelhante a muitas águas, a qual nos anunciou o dia e a hora da vinda de Jesus. Os santos vivos, em número de 144.000, reconheceram e entenderam a voz, ao passo que os ímpios julgaram fosse um trovão ou terremoto.” </a:t>
            </a:r>
            <a:r>
              <a:rPr lang="pt-BR" dirty="0"/>
              <a:t>EGW – PE, 14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E988151-32C7-45D0-9A75-D925236178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83268" y="3264241"/>
            <a:ext cx="3766750" cy="3096803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/>
              <a:t>“E o sexto anjo derramou a sua taça sobre o grande rio Eufrates; e a sua água secou-se, para que se preparasse o caminho dos reis do oriente.” </a:t>
            </a:r>
            <a:br>
              <a:rPr lang="pt-BR" i="1" dirty="0"/>
            </a:br>
            <a:r>
              <a:rPr lang="pt-BR" dirty="0"/>
              <a:t>Apocalipse 16:12</a:t>
            </a:r>
          </a:p>
          <a:p>
            <a:r>
              <a:rPr lang="pt-BR" dirty="0"/>
              <a:t>A sexta praga: O Armagedon - protege os selados, os faz ouvir sobre a volta de Cristo, e condena os falsos ensinos.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1609F98-319B-4EAB-B4E0-52F43C961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98774"/>
              </p:ext>
            </p:extLst>
          </p:nvPr>
        </p:nvGraphicFramePr>
        <p:xfrm>
          <a:off x="6776538" y="103110"/>
          <a:ext cx="2297980" cy="172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9753480" imgH="7315200" progId="CorelPHOTOPAINT.Image.17">
                  <p:embed/>
                </p:oleObj>
              </mc:Choice>
              <mc:Fallback>
                <p:oleObj name="PHOTO-PAINT" r:id="rId2" imgW="9753480" imgH="7315200" progId="CorelPHOTOPAINT.Image.17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1609F98-319B-4EAB-B4E0-52F43C961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76538" y="103110"/>
                        <a:ext cx="2297980" cy="172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5A0005F7-6F63-427D-B862-B72EF0D1F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204" y="1792107"/>
            <a:ext cx="1760623" cy="1320468"/>
          </a:xfrm>
          <a:prstGeom prst="rect">
            <a:avLst/>
          </a:prstGeom>
        </p:spPr>
      </p:pic>
      <p:pic>
        <p:nvPicPr>
          <p:cNvPr id="21506" name="Picture 2" descr="arca da aliança na bíblia">
            <a:extLst>
              <a:ext uri="{FF2B5EF4-FFF2-40B4-BE49-F238E27FC236}">
                <a16:creationId xmlns:a16="http://schemas.microsoft.com/office/drawing/2014/main" id="{8E5B0A3D-9D51-4EB0-BF17-0FD21C5A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87" y="13251"/>
            <a:ext cx="1562789" cy="87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939644D3-D8EF-43C7-A9C2-FDEF3F01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168" y="908051"/>
            <a:ext cx="5729056" cy="1464088"/>
          </a:xfrm>
        </p:spPr>
        <p:txBody>
          <a:bodyPr/>
          <a:lstStyle/>
          <a:p>
            <a:r>
              <a:rPr lang="pt-BR" sz="2000" i="1" dirty="0"/>
              <a:t>“Caiu, caiu a grande Babilônia (...) E ouvi outra voz do céu, que dizia: Sai dela, povo meu, para que não sejas participante dos seus pecados, e para que não incorras nas suas pragas.”  </a:t>
            </a:r>
            <a:r>
              <a:rPr lang="pt-BR" sz="2000" dirty="0"/>
              <a:t>Apocalipse 18:2 e 4</a:t>
            </a:r>
          </a:p>
          <a:p>
            <a:r>
              <a:rPr lang="pt-BR" sz="2000" dirty="0"/>
              <a:t>Os justos não receberão as pragas.</a:t>
            </a:r>
          </a:p>
        </p:txBody>
      </p:sp>
      <p:pic>
        <p:nvPicPr>
          <p:cNvPr id="15" name="Espaço Reservado para Conteúdo 10">
            <a:extLst>
              <a:ext uri="{FF2B5EF4-FFF2-40B4-BE49-F238E27FC236}">
                <a16:creationId xmlns:a16="http://schemas.microsoft.com/office/drawing/2014/main" id="{BBAB7ED5-51AA-417F-B2BF-90977A5E5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1" y="963928"/>
            <a:ext cx="1800449" cy="22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6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C7DC4-C4DD-4636-83E4-9EEF3B46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/>
              <a:t>TERREMOTOS E PEDRAS + A PE-</a:t>
            </a:r>
            <a:br>
              <a:rPr lang="pt-BR" sz="2000" dirty="0"/>
            </a:br>
            <a:r>
              <a:rPr lang="pt-BR" sz="2000" dirty="0"/>
              <a:t>QU</a:t>
            </a:r>
            <a:r>
              <a:rPr lang="pt-BR" sz="2000" b="1" dirty="0"/>
              <a:t>E</a:t>
            </a:r>
            <a:r>
              <a:rPr lang="pt-BR" sz="2000" dirty="0"/>
              <a:t>NA NUVEM – O PAI VOLTOU!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F27DB0-EA20-42D3-BF10-4F0CDCFAB5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601" y="906116"/>
            <a:ext cx="5582307" cy="3654993"/>
          </a:xfrm>
        </p:spPr>
        <p:txBody>
          <a:bodyPr>
            <a:normAutofit fontScale="85000" lnSpcReduction="20000"/>
          </a:bodyPr>
          <a:lstStyle/>
          <a:p>
            <a:r>
              <a:rPr lang="pt-BR" i="1" dirty="0"/>
              <a:t>“E o sétimo anjo derramou a sua taça no ar, e saiu grande voz do templo do céu, do trono, dizendo: Está feito. E houve vozes, e trovões, e relâmpagos, e houve um grande terremoto, como nunca houve desde que há homens sobre a terra; tal foi este tão grande terremoto. E a grande cidade fendeu-se em três partes, e as cidades das nações caíram; e da grande babilônia se lembrou Deus, para lhe dar o cálice do vinho da indignação da sua ira. E toda a ilha fugiu; e os montes não se acharam. E sobre os homens caiu do céu uma grande saraiva, pedras do peso de um talento; e os homens blasfemaram de Deus por causa da praga da saraiva; porque a sua praga era mui grande.” </a:t>
            </a:r>
            <a:r>
              <a:rPr lang="pt-BR" dirty="0"/>
              <a:t>Apocalipse 16:17-21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184C651-DE66-4A60-93A9-028F4D0C1A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504" y="4415337"/>
            <a:ext cx="5682047" cy="1914904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/>
              <a:t>“E o Espírito e a esposa dizem: Vem. E quem ouve, diga: Vem. E quem tem sede, venha; e quem quiser, tome de graça da água da vida.” </a:t>
            </a:r>
            <a:r>
              <a:rPr lang="pt-BR" dirty="0"/>
              <a:t>Apocalipse 22:17</a:t>
            </a:r>
          </a:p>
          <a:p>
            <a:r>
              <a:rPr lang="pt-BR" i="1" dirty="0"/>
              <a:t>“Aquele que testifica estas coisas diz: Certamente cedo venho</a:t>
            </a:r>
            <a:r>
              <a:rPr lang="pt-BR" i="1" dirty="0">
                <a:solidFill>
                  <a:srgbClr val="E1E2E4"/>
                </a:solidFill>
              </a:rPr>
              <a:t>. Amém. Ora vem, Senhor Jesus</a:t>
            </a:r>
            <a:r>
              <a:rPr lang="pt-BR" i="1" dirty="0"/>
              <a:t>.” </a:t>
            </a:r>
            <a:r>
              <a:rPr lang="pt-BR" dirty="0"/>
              <a:t>Apocalipse 22:20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97E67D20-9C04-4E60-9055-09A242CE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09" y="540009"/>
            <a:ext cx="3378078" cy="25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Deus salvando mão alcançando fot os fiéis — Fotografia de Stock">
            <a:extLst>
              <a:ext uri="{FF2B5EF4-FFF2-40B4-BE49-F238E27FC236}">
                <a16:creationId xmlns:a16="http://schemas.microsoft.com/office/drawing/2014/main" id="{88FF4F85-9147-4E50-9731-7D98DDAD3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1889" y="6259"/>
            <a:ext cx="2171750" cy="14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Resultado de imagem para PESSOA IRADA">
            <a:extLst>
              <a:ext uri="{FF2B5EF4-FFF2-40B4-BE49-F238E27FC236}">
                <a16:creationId xmlns:a16="http://schemas.microsoft.com/office/drawing/2014/main" id="{26500EAC-9BE8-4977-A3F6-46D31093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69">
            <a:off x="7053680" y="2291351"/>
            <a:ext cx="1572064" cy="8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Espaço Reservado para Conteúdo 6">
            <a:extLst>
              <a:ext uri="{FF2B5EF4-FFF2-40B4-BE49-F238E27FC236}">
                <a16:creationId xmlns:a16="http://schemas.microsoft.com/office/drawing/2014/main" id="{5296C0FA-CDC9-47A3-B3F0-347A50062C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934" flipH="1">
            <a:off x="7493037" y="1094102"/>
            <a:ext cx="1534588" cy="1164589"/>
          </a:xfrm>
          <a:prstGeom prst="rect">
            <a:avLst/>
          </a:prstGeom>
        </p:spPr>
      </p:pic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D4336DCC-6891-4C05-98A9-0CFEDC094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079" y="3235721"/>
            <a:ext cx="3701831" cy="2968824"/>
          </a:xfrm>
        </p:spPr>
        <p:txBody>
          <a:bodyPr/>
          <a:lstStyle/>
          <a:p>
            <a:r>
              <a:rPr lang="pt-BR" sz="1800" i="1" dirty="0"/>
              <a:t>“Surge logo no Oriente uma pequena nuvem negra, aproximadamente da metade do tamanho da mão de um homem. É a nuvem que rodeia o Salvador (...) </a:t>
            </a:r>
            <a:r>
              <a:rPr lang="pt-BR" sz="1800" b="0" i="1" dirty="0"/>
              <a:t>encimada pelo arco-íris do concerto (...)</a:t>
            </a:r>
            <a:r>
              <a:rPr lang="pt-BR" sz="1800" i="1" dirty="0"/>
              <a:t> Nenhuma pena humana pode descrever esta cena, mente alguma mortal é apta para conceber seu esplendor.” </a:t>
            </a:r>
            <a:r>
              <a:rPr lang="pt-BR" sz="1800" dirty="0"/>
              <a:t>EGW – EF, 274</a:t>
            </a:r>
          </a:p>
        </p:txBody>
      </p:sp>
      <p:pic>
        <p:nvPicPr>
          <p:cNvPr id="23" name="Espaço Reservado para Conteúdo 13">
            <a:extLst>
              <a:ext uri="{FF2B5EF4-FFF2-40B4-BE49-F238E27FC236}">
                <a16:creationId xmlns:a16="http://schemas.microsoft.com/office/drawing/2014/main" id="{3FD67DA4-C3C4-4144-A093-DA5D36D40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2273" flipH="1">
            <a:off x="8310438" y="2440486"/>
            <a:ext cx="506402" cy="957898"/>
          </a:xfrm>
          <a:prstGeom prst="rect">
            <a:avLst/>
          </a:prstGeom>
        </p:spPr>
      </p:pic>
      <p:pic>
        <p:nvPicPr>
          <p:cNvPr id="19" name="Espaço Reservado para Conteúdo 9">
            <a:extLst>
              <a:ext uri="{FF2B5EF4-FFF2-40B4-BE49-F238E27FC236}">
                <a16:creationId xmlns:a16="http://schemas.microsoft.com/office/drawing/2014/main" id="{94058C2C-0FD0-41CA-B277-671DD1D525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314">
            <a:off x="8146775" y="1890098"/>
            <a:ext cx="1073210" cy="995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814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4584B0F-72C9-422F-BA4E-C2495B5E1305}"/>
              </a:ext>
            </a:extLst>
          </p:cNvPr>
          <p:cNvSpPr txBox="1"/>
          <p:nvPr/>
        </p:nvSpPr>
        <p:spPr>
          <a:xfrm>
            <a:off x="2473730" y="133000"/>
            <a:ext cx="655389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 grande conflito terminou. Pecado e pecadores não mais existem. O Universo inteiro está purificado. Uma única palpitação de harmonioso júbilo vibra por toda a vasta criação.</a:t>
            </a:r>
          </a:p>
          <a:p>
            <a:pPr algn="r">
              <a:lnSpc>
                <a:spcPts val="27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DAquele que tudo criou emanam vida, luz e alegria por todos os domínios do espaço infinito. Desde o minúsculo átomo até ao maior dos mundos, todas as coisas, animadas e inanimadas, em sua serena beleza e perfeito gozo, declaram que Deus é amor.“</a:t>
            </a:r>
          </a:p>
          <a:p>
            <a:pPr algn="r">
              <a:lnSpc>
                <a:spcPts val="2700"/>
              </a:lnSpc>
            </a:pPr>
            <a:r>
              <a:rPr lang="pt-BR" sz="2400" b="1" dirty="0">
                <a:solidFill>
                  <a:srgbClr val="C9C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Grande Conflito (condensado) p. 294</a:t>
            </a:r>
          </a:p>
        </p:txBody>
      </p:sp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1F29F847-5CB0-4CDF-A314-D7A05A8F631A}"/>
              </a:ext>
            </a:extLst>
          </p:cNvPr>
          <p:cNvSpPr/>
          <p:nvPr/>
        </p:nvSpPr>
        <p:spPr>
          <a:xfrm>
            <a:off x="182162" y="733909"/>
            <a:ext cx="2161309" cy="6021580"/>
          </a:xfrm>
          <a:prstGeom prst="round1Rect">
            <a:avLst>
              <a:gd name="adj" fmla="val 239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6A177308-915D-4E66-A8CB-038F61E75ED7}"/>
              </a:ext>
            </a:extLst>
          </p:cNvPr>
          <p:cNvSpPr/>
          <p:nvPr/>
        </p:nvSpPr>
        <p:spPr>
          <a:xfrm>
            <a:off x="182882" y="906088"/>
            <a:ext cx="2161309" cy="120534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 Black" panose="020B0A04020102020204" pitchFamily="34" charset="0"/>
                <a:cs typeface="Arial" panose="020B0604020202020204" pitchFamily="34" charset="0"/>
              </a:rPr>
              <a:t>obrigado!</a:t>
            </a:r>
          </a:p>
          <a:p>
            <a:pPr algn="ctr"/>
            <a:r>
              <a:rPr lang="pt-BR" sz="2400" dirty="0">
                <a:latin typeface="Arial Black" panose="020B0A04020102020204" pitchFamily="34" charset="0"/>
                <a:cs typeface="Arial" panose="020B0604020202020204" pitchFamily="34" charset="0"/>
              </a:rPr>
              <a:t>dúvidas?</a:t>
            </a:r>
          </a:p>
        </p:txBody>
      </p:sp>
      <p:pic>
        <p:nvPicPr>
          <p:cNvPr id="2050" name="Picture 2" descr="thumb image">
            <a:extLst>
              <a:ext uri="{FF2B5EF4-FFF2-40B4-BE49-F238E27FC236}">
                <a16:creationId xmlns:a16="http://schemas.microsoft.com/office/drawing/2014/main" id="{D98BE745-8C61-4F4B-BD60-DC5EEC98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1" y="2470084"/>
            <a:ext cx="1927167" cy="19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droid Pie; U+2049 U+FE0F; Emoji">
            <a:extLst>
              <a:ext uri="{FF2B5EF4-FFF2-40B4-BE49-F238E27FC236}">
                <a16:creationId xmlns:a16="http://schemas.microsoft.com/office/drawing/2014/main" id="{BF55A0CE-561B-45A2-B6D6-A99D9C45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3" y="4736884"/>
            <a:ext cx="1952105" cy="19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: Cantos Diagonais Recortados 9">
            <a:extLst>
              <a:ext uri="{FF2B5EF4-FFF2-40B4-BE49-F238E27FC236}">
                <a16:creationId xmlns:a16="http://schemas.microsoft.com/office/drawing/2014/main" id="{0960051C-0072-459C-93F1-012B91377DC6}"/>
              </a:ext>
            </a:extLst>
          </p:cNvPr>
          <p:cNvSpPr/>
          <p:nvPr/>
        </p:nvSpPr>
        <p:spPr>
          <a:xfrm>
            <a:off x="2473730" y="4731503"/>
            <a:ext cx="4388453" cy="1941227"/>
          </a:xfrm>
          <a:prstGeom prst="snip2DiagRect">
            <a:avLst>
              <a:gd name="adj1" fmla="val 0"/>
              <a:gd name="adj2" fmla="val 1655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rgbClr val="690F32"/>
                </a:solidFill>
                <a:latin typeface="Arial Black" panose="020B0A04020102020204" pitchFamily="34" charset="0"/>
              </a:rPr>
              <a:t>Www.SelaMente.Org</a:t>
            </a:r>
            <a:endParaRPr lang="pt-BR" sz="2400" b="1" dirty="0">
              <a:solidFill>
                <a:srgbClr val="690F32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b="1" dirty="0">
                <a:solidFill>
                  <a:srgbClr val="690F32"/>
                </a:solidFill>
                <a:latin typeface="Arial Black" panose="020B0A04020102020204" pitchFamily="34" charset="0"/>
              </a:rPr>
              <a:t>“alto clamor, com alto amor”</a:t>
            </a:r>
          </a:p>
          <a:p>
            <a:pPr algn="ctr"/>
            <a:r>
              <a:rPr lang="pt-BR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@</a:t>
            </a:r>
            <a:r>
              <a:rPr lang="pt-B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PFC</a:t>
            </a:r>
            <a:r>
              <a:rPr lang="pt-BR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aioSantos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www.adventistas.org</a:t>
            </a:r>
          </a:p>
          <a:p>
            <a:pPr algn="ctr"/>
            <a:r>
              <a:rPr lang="pt-B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www.esperanca.com.br</a:t>
            </a:r>
          </a:p>
        </p:txBody>
      </p:sp>
      <p:pic>
        <p:nvPicPr>
          <p:cNvPr id="11" name="Picture 2" descr="Baixar LOGOTIPO - IASD - [1] - PSD ~ Blog Oficial da Igreja Adventista do Sétimo Dia - Distrito de Carira">
            <a:extLst>
              <a:ext uri="{FF2B5EF4-FFF2-40B4-BE49-F238E27FC236}">
                <a16:creationId xmlns:a16="http://schemas.microsoft.com/office/drawing/2014/main" id="{9D27C794-BA54-4775-98CC-627EA030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9" y="4849936"/>
            <a:ext cx="1863446" cy="1815707"/>
          </a:xfrm>
          <a:prstGeom prst="rect">
            <a:avLst/>
          </a:prstGeom>
          <a:noFill/>
          <a:effectLst>
            <a:glow rad="241300">
              <a:schemeClr val="accent4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78D7BF9-C6F5-4F86-81BC-9A1AAAC8EB9D}"/>
              </a:ext>
            </a:extLst>
          </p:cNvPr>
          <p:cNvSpPr/>
          <p:nvPr/>
        </p:nvSpPr>
        <p:spPr>
          <a:xfrm>
            <a:off x="643541" y="66500"/>
            <a:ext cx="1845377" cy="809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280"/>
              </a:lnSpc>
            </a:pPr>
            <a:r>
              <a:rPr lang="pt-BR" sz="5400" b="1" dirty="0">
                <a:solidFill>
                  <a:srgbClr val="C9C9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FIM: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60A442-1DEA-B442-8B51-3D2BD53EA0E8}"/>
              </a:ext>
            </a:extLst>
          </p:cNvPr>
          <p:cNvSpPr txBox="1"/>
          <p:nvPr/>
        </p:nvSpPr>
        <p:spPr>
          <a:xfrm>
            <a:off x="3702957" y="242388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01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Nuvem de chuva dos desenhos animados do plasticine ou da argila">
            <a:extLst>
              <a:ext uri="{FF2B5EF4-FFF2-40B4-BE49-F238E27FC236}">
                <a16:creationId xmlns:a16="http://schemas.microsoft.com/office/drawing/2014/main" id="{BE441A68-06BE-4024-A6EE-D394E990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20" y="39371"/>
            <a:ext cx="17373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842345-C416-4DB8-B954-4A2F8B5E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Pentecostes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3F7852-4662-4629-B17A-FB3B7BBA1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1790" y="934554"/>
            <a:ext cx="6415128" cy="1529832"/>
          </a:xfrm>
        </p:spPr>
        <p:txBody>
          <a:bodyPr/>
          <a:lstStyle/>
          <a:p>
            <a:r>
              <a:rPr lang="pt-BR" sz="2000" i="1" dirty="0"/>
              <a:t>“E há de ser que, depois derramarei o meu Espírito sobre toda a carne, e vossos filhos e vossas filhas profetizarão, os vossos velhos terão sonhos, os vossos jovens terão visões.” </a:t>
            </a:r>
            <a:r>
              <a:rPr lang="pt-BR" sz="1800" dirty="0"/>
              <a:t>Joel 2:28</a:t>
            </a:r>
            <a:endParaRPr lang="pt-BR" sz="20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B9E25A-DEF4-4897-A30B-3B05E4A864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251791" y="2078951"/>
            <a:ext cx="6612834" cy="4624443"/>
          </a:xfrm>
        </p:spPr>
        <p:txBody>
          <a:bodyPr>
            <a:normAutofit/>
          </a:bodyPr>
          <a:lstStyle/>
          <a:p>
            <a:r>
              <a:rPr lang="pt-BR" sz="2000" i="1" dirty="0"/>
              <a:t>“(...)Qual foi o resultado do derramamento do Espírito no dia do Pentecostes? As boas novas de um Salvador ressuscitado foram levadas até às mais longínquas partes do mundo habitado.(...)”</a:t>
            </a:r>
          </a:p>
          <a:p>
            <a:r>
              <a:rPr lang="pt-BR" sz="2000" i="1" dirty="0"/>
              <a:t>“(...)Ao esperarem os discípulos pelo cumprimento da promessa, humilharam o coração em verdadeiro arrependimento e confessaram sua incredulidade.(...)”</a:t>
            </a:r>
          </a:p>
          <a:p>
            <a:r>
              <a:rPr lang="pt-BR" sz="2000" i="1" dirty="0"/>
              <a:t>“(...)Antes de os juízos finais de Deus caírem sobre a Terra, haverá, entre o povo do Senhor, tal avivamento da primitiva piedade como não fora testemunhado desde os tempos apostólicos. O Espírito e o poder de Deus serão derramados sobre Seus filhos. (...)”</a:t>
            </a:r>
          </a:p>
          <a:p>
            <a:pPr lvl="1"/>
            <a:r>
              <a:rPr lang="pt-BR" sz="1800" dirty="0"/>
              <a:t>EGW – EF, 185-186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FD10E2A-0F94-4DD2-9258-582B15788B2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02015" y="3237737"/>
            <a:ext cx="3034748" cy="3110056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Pentecostes: Chuva Temporã (a que germina / começa)</a:t>
            </a:r>
          </a:p>
          <a:p>
            <a:r>
              <a:rPr lang="pt-BR" dirty="0"/>
              <a:t>Tempo do Fim: Chuva Serôdia (a que colhe/ termina)</a:t>
            </a:r>
          </a:p>
          <a:p>
            <a:r>
              <a:rPr lang="pt-BR" dirty="0"/>
              <a:t>O Espírito ajudou no começo do Cristianismo, e ajudará um fiel povo remanescente no final.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5D6C88A-EE2E-4823-8C56-ADA36CCB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38" y="1562117"/>
            <a:ext cx="3034748" cy="16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F7F15C6-6712-4899-94EB-D88D19CE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03" y="232209"/>
            <a:ext cx="1329908" cy="13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635DC-0450-41BD-A34C-452796DE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Chuva Serôdia = o ESPÍ-</a:t>
            </a:r>
            <a:br>
              <a:rPr lang="pt-BR" sz="3200" dirty="0"/>
            </a:br>
            <a:r>
              <a:rPr lang="pt-BR" sz="3200" dirty="0"/>
              <a:t>RITO DAS 10 VIRGENS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77027F-5EBA-4E2C-B9AE-5058A4F8F2A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pt-BR" i="1" dirty="0"/>
              <a:t>“As dez virgens estão esperando na noite da história da Terra. Todas dizem ser cristãs. Todas têm uma vocação, um nome, uma lâmpada, e todas pretendem fazer a obra de Deus. Todas aguardam, aparentemente, o Seu aparecimento. Cinco, porém, estão desprevenidas. Cinco serão encontradas surpreendidas, aterrorizadas, fora do recinto do banquete.”</a:t>
            </a:r>
          </a:p>
          <a:p>
            <a:pPr lvl="1"/>
            <a:r>
              <a:rPr lang="pt-BR" dirty="0"/>
              <a:t>EGW - MM1997, 52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4A158A4-35FB-4F93-9B14-9FED5AFE787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Azeite, e fogo são símbolos de experiência prática adquirida sob o crivo do Espírito – e solidez de princípios. Para que não nos falte quando precisar, não fujamos deles.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18155DE-8CD5-4426-B1A9-27E15EFB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i="1" dirty="0"/>
              <a:t>“E, tardando o esposo, tosquenejaram todas, e adormeceram. Mas à meia-noite ouviu-se um clamor: Aí vem o esposo, saí-lhe ao encontro.”</a:t>
            </a:r>
          </a:p>
          <a:p>
            <a:pPr lvl="1"/>
            <a:r>
              <a:rPr lang="pt-BR" sz="1800" dirty="0"/>
              <a:t>Mateus 25:5,6</a:t>
            </a:r>
          </a:p>
        </p:txBody>
      </p:sp>
      <p:pic>
        <p:nvPicPr>
          <p:cNvPr id="11" name="Espaço Reservado para Conteúdo 7">
            <a:extLst>
              <a:ext uri="{FF2B5EF4-FFF2-40B4-BE49-F238E27FC236}">
                <a16:creationId xmlns:a16="http://schemas.microsoft.com/office/drawing/2014/main" id="{EF8536D4-B18E-4EE3-9116-D35F794B5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73" y="317099"/>
            <a:ext cx="1843986" cy="266051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F00CA9C-EFE5-4EB2-9CBD-5F7F3BD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844">
            <a:off x="5887673" y="207461"/>
            <a:ext cx="1647140" cy="12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A18DFB1-F653-42EF-B99F-EFD5C8F9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33" y="1346879"/>
            <a:ext cx="1647140" cy="16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2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B8FA6-279F-42C1-B5A9-67C7461A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VERDADEIRO REAVIVA-MENTO E REFORMA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CDCF76-1704-4F76-9368-97B833FDC8F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263" y="2690193"/>
            <a:ext cx="9030737" cy="1400792"/>
          </a:xfrm>
        </p:spPr>
        <p:txBody>
          <a:bodyPr>
            <a:normAutofit lnSpcReduction="10000"/>
          </a:bodyPr>
          <a:lstStyle/>
          <a:p>
            <a:r>
              <a:rPr lang="pt-BR" i="1" dirty="0"/>
              <a:t>“(...) Isso é uma invenção de Satanás para encobrir seus engenhosos métodos para anular o efeito da pura, sincera, elevadora, enobrecedora e santificante verdade para este tempo.” </a:t>
            </a:r>
            <a:r>
              <a:rPr lang="pt-BR" dirty="0"/>
              <a:t>EGW – ME2, 36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2C30CB1-A42F-4C4B-9D7D-EB4F4E0F56F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3262" y="3949146"/>
            <a:ext cx="8917475" cy="2478158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/>
              <a:t>Os testemunhos e revelação (Bíblia + Esp.Profecia) são a base do verdadeiro despertamento e mudanças. O Espírito Santo, segundo EGW é quem promoverá tudo isso. E segundo a bíblia, ele moveu os escritores todos dos testemunhos e revelação – portanto, movimentos verdadeiros devem passar pelo crivo da inspiração transmitidos por elas. Não fujamos! Será muito útil.</a:t>
            </a:r>
          </a:p>
        </p:txBody>
      </p:sp>
      <p:sp>
        <p:nvSpPr>
          <p:cNvPr id="24" name="Espaço Reservado para Conteúdo 23">
            <a:extLst>
              <a:ext uri="{FF2B5EF4-FFF2-40B4-BE49-F238E27FC236}">
                <a16:creationId xmlns:a16="http://schemas.microsoft.com/office/drawing/2014/main" id="{F4E09DF6-35AB-485A-9313-ECF72873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566" y="897163"/>
            <a:ext cx="6222836" cy="1947397"/>
          </a:xfrm>
        </p:spPr>
        <p:txBody>
          <a:bodyPr/>
          <a:lstStyle/>
          <a:p>
            <a:r>
              <a:rPr lang="pt-BR" sz="2000" i="1" dirty="0"/>
              <a:t>“Sabendo primeiramente isto: que nenhuma profecia da Escritura é de particular interpretação. Porque a profecia nunca foi produzida por vontade de homem algum, mas os homens santos de Deus falaram inspirados pelo Espírito Santo.” </a:t>
            </a:r>
            <a:r>
              <a:rPr lang="pt-BR" sz="1800" dirty="0"/>
              <a:t>2 Pedro 1:20,21</a:t>
            </a:r>
          </a:p>
        </p:txBody>
      </p:sp>
      <p:pic>
        <p:nvPicPr>
          <p:cNvPr id="25" name="Espaço Reservado para Conteúdo 22">
            <a:extLst>
              <a:ext uri="{FF2B5EF4-FFF2-40B4-BE49-F238E27FC236}">
                <a16:creationId xmlns:a16="http://schemas.microsoft.com/office/drawing/2014/main" id="{2698D12C-9E1D-42CD-B64C-8C69FF24B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34" y="288017"/>
            <a:ext cx="3026203" cy="22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4D805-7428-4115-947C-444F6A70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Falso Reavivamento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08FDD0-55DD-4DD7-89F6-81DA08939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i="1" dirty="0"/>
              <a:t>“E não é maravilha, porque o próprio Satanás se transfigura em anjo de luz.”</a:t>
            </a:r>
          </a:p>
          <a:p>
            <a:pPr lvl="1"/>
            <a:r>
              <a:rPr lang="pt-BR" sz="1800" dirty="0"/>
              <a:t>2 Coríntios 11:14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59633F-9081-4FB1-857A-0C05C42698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263" y="1775792"/>
            <a:ext cx="5423012" cy="4585252"/>
          </a:xfrm>
        </p:spPr>
        <p:txBody>
          <a:bodyPr>
            <a:normAutofit fontScale="92500" lnSpcReduction="10000"/>
          </a:bodyPr>
          <a:lstStyle/>
          <a:p>
            <a:r>
              <a:rPr lang="pt-BR" i="1" dirty="0"/>
              <a:t>“As coisas que descrevestes como tendo lugar em Indiana o Senhor revelou-me que haviam de ter lugar imediatamente antes do fim do tempo da graça. Demonstrar-se-á tudo quanto é estranho. Haverá gritos com tambores, música e dança. “</a:t>
            </a:r>
          </a:p>
          <a:p>
            <a:pPr lvl="1"/>
            <a:r>
              <a:rPr lang="pt-BR" dirty="0"/>
              <a:t>EGW – EF, 159</a:t>
            </a:r>
          </a:p>
          <a:p>
            <a:r>
              <a:rPr lang="pt-BR" i="1" dirty="0"/>
              <a:t>“O Espírito Santo nunca Se revela por tais métodos, em tal balbúrdia de ruído. Isso é uma invenção de Satanás para encobrir seus engenhosos métodos para anular o efeito da pura, sincera, elevadora, enobrecedora e santificante verdade para este tempo.”</a:t>
            </a:r>
          </a:p>
          <a:p>
            <a:pPr lvl="1"/>
            <a:r>
              <a:rPr lang="pt-BR" dirty="0"/>
              <a:t>EGW – ME2, 36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3BF4984-08A6-40DA-B38A-34A4AFEAFD0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21357" y="3330501"/>
            <a:ext cx="3776130" cy="2856059"/>
          </a:xfrm>
        </p:spPr>
        <p:txBody>
          <a:bodyPr>
            <a:normAutofit/>
          </a:bodyPr>
          <a:lstStyle/>
          <a:p>
            <a:r>
              <a:rPr lang="pt-BR" dirty="0"/>
              <a:t>Numa campal em indiana, nos momentos de louvores, alguns após toques de tambores caiam no chão, após tremelicarem. Haviam supostamente adquirido a “carne santa”.</a:t>
            </a:r>
          </a:p>
        </p:txBody>
      </p:sp>
      <p:pic>
        <p:nvPicPr>
          <p:cNvPr id="4102" name="Picture 6" descr="Tamborim-6-Pol_-Abs-Pele-Leitosa-Luen_-Baqueta_-Chave">
            <a:extLst>
              <a:ext uri="{FF2B5EF4-FFF2-40B4-BE49-F238E27FC236}">
                <a16:creationId xmlns:a16="http://schemas.microsoft.com/office/drawing/2014/main" id="{1D8E520C-BA11-4388-86D8-7E07D968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67" y="11550"/>
            <a:ext cx="187590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684C950-6F6E-4694-9736-2FFF494B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526">
            <a:off x="6636980" y="1493627"/>
            <a:ext cx="2332342" cy="16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7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oto stock: Confuso · cérebro · empresário · labirinto · perguntas · homem">
            <a:extLst>
              <a:ext uri="{FF2B5EF4-FFF2-40B4-BE49-F238E27FC236}">
                <a16:creationId xmlns:a16="http://schemas.microsoft.com/office/drawing/2014/main" id="{177C2DA4-6C5B-4DA0-8533-3061E809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6007">
            <a:off x="7141201" y="1400898"/>
            <a:ext cx="1739278" cy="164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59B632-C3A5-4FDB-BE8A-2333D73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t-BR" sz="3600" dirty="0"/>
            </a:br>
            <a:r>
              <a:rPr lang="pt-BR" sz="3600" dirty="0"/>
              <a:t>Carne Santa | Peten-costalização na IASD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AAC4AA-79FD-4C36-A404-83C53EB1B2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26505" y="1112316"/>
            <a:ext cx="5858187" cy="5072354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/>
              <a:t>“Antes de os juízos finais de Deus caírem sobre a Terra, haverá, entre o povo do Senhor, tal avivamento da primitiva piedade como não fora testemunhado desde os tempos apostólicos. ... O inimigo das almas deseja estorvar esta obra; e antes que chegue o tempo para tal movimento, esforçar-se-á para impedi-la, introduzindo uma contrafação.“</a:t>
            </a:r>
          </a:p>
          <a:p>
            <a:r>
              <a:rPr lang="pt-BR" i="1" dirty="0"/>
              <a:t>“Uma balbúrdia de barulho choca os sentidos e perverte aquilo que, se devidamente dirigido, seria uma bênção. As forças das instrumentalidades satânicas misturam-se com o alarido e barulho, para ter um carnaval, e isto é chamado de operação do Espírito Santo. ... Essas coisas que aconteceram no passado hão de ocorrer no futuro. Satanás fará da música um laço pela maneira por que é dirigida.”</a:t>
            </a:r>
          </a:p>
          <a:p>
            <a:r>
              <a:rPr lang="pt-BR" dirty="0"/>
              <a:t>EGW – EF, 158-159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8E25CE9-7EE8-413D-9B5A-F25B2AC8C41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43511" y="3171476"/>
            <a:ext cx="3766751" cy="3202821"/>
          </a:xfrm>
        </p:spPr>
        <p:txBody>
          <a:bodyPr>
            <a:normAutofit fontScale="92500"/>
          </a:bodyPr>
          <a:lstStyle/>
          <a:p>
            <a:r>
              <a:rPr lang="pt-BR" dirty="0"/>
              <a:t>EGW associa o conjunto de coisas em indiana, profetizando voltar antes do Fechamento da porta da graça. Seriam músicas com tambores (bateria mal utilizada) | gingado do corpo (dança) | emocionalização e falta de firmeza / estudo da palavra.</a:t>
            </a:r>
          </a:p>
        </p:txBody>
      </p:sp>
      <p:pic>
        <p:nvPicPr>
          <p:cNvPr id="5122" name="Picture 2" descr="Resultado de imagem para ministerio louvor esta escrito">
            <a:extLst>
              <a:ext uri="{FF2B5EF4-FFF2-40B4-BE49-F238E27FC236}">
                <a16:creationId xmlns:a16="http://schemas.microsoft.com/office/drawing/2014/main" id="{D23CF8A5-53AF-4F64-B8FE-FDC1C9FF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0422">
            <a:off x="5714996" y="160572"/>
            <a:ext cx="2370826" cy="167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8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EC5F4-F49B-4D17-B983-4BC9CD25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Sacudidura:SANTOxPRO-FANO-perseguição/</a:t>
            </a:r>
            <a:r>
              <a:rPr lang="pt-BR" sz="2000" dirty="0"/>
              <a:t>PRÉVIA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F8A71F-9C1F-4572-8A70-E112A0F71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2" y="908051"/>
            <a:ext cx="5423013" cy="1185792"/>
          </a:xfrm>
        </p:spPr>
        <p:txBody>
          <a:bodyPr/>
          <a:lstStyle/>
          <a:p>
            <a:r>
              <a:rPr lang="pt-BR" sz="2000" i="1" dirty="0"/>
              <a:t>“Sacudirei a casa de Israel entre todas as nações, assim como se sacode grão no crivo, sem que caia na terra um só grão”</a:t>
            </a:r>
          </a:p>
          <a:p>
            <a:pPr lvl="1"/>
            <a:r>
              <a:rPr lang="pt-BR" sz="1800" dirty="0"/>
              <a:t>Amós 9:9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D204AE-53DA-43F1-AE64-89DB93DBB6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2025220"/>
            <a:ext cx="5963478" cy="4322572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/>
              <a:t>“A igreja talvez pareça como prestes a cair, mas não cairá.”</a:t>
            </a:r>
          </a:p>
          <a:p>
            <a:r>
              <a:rPr lang="pt-BR" i="1" dirty="0"/>
              <a:t>“Quando as aflições se intensificarem ao nosso redor, ver-se-á separação e também unidade em nossas fileiras.”</a:t>
            </a:r>
          </a:p>
          <a:p>
            <a:r>
              <a:rPr lang="pt-BR" i="1" dirty="0"/>
              <a:t>“Perguntei qual o sentido da sacudidura que eu acabava de presenciar e foi-me mostrado que fora causada pelo positivo testemunho motivado pelo conselho da Testemunha fiel, aos laodiceanos. Esse testemunho terá o seu efeito sobre o coração do que o recebe, levando-a a exaltar a norma e declarar a positiva verdade. Alguns não suportarão esse claro testemunho. Opor-se-lhe-ão e isto causará uma sacudidura entre os filhos de Deus.”</a:t>
            </a:r>
          </a:p>
          <a:p>
            <a:pPr lvl="1"/>
            <a:r>
              <a:rPr lang="pt-BR" dirty="0"/>
              <a:t>EGW – EF, 180 e 175</a:t>
            </a:r>
          </a:p>
          <a:p>
            <a:pPr lvl="1"/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8967DD-FF39-4A93-8CD4-A737B2004DC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25665" y="3423265"/>
            <a:ext cx="3311578" cy="2856059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/>
              <a:t>CertoXErrado</a:t>
            </a:r>
            <a:r>
              <a:rPr lang="pt-BR" dirty="0"/>
              <a:t> / </a:t>
            </a:r>
            <a:r>
              <a:rPr lang="pt-BR" dirty="0" err="1"/>
              <a:t>SantoXProfano</a:t>
            </a:r>
            <a:r>
              <a:rPr lang="pt-BR" dirty="0"/>
              <a:t> / </a:t>
            </a:r>
            <a:r>
              <a:rPr lang="pt-BR" dirty="0" err="1"/>
              <a:t>VerdadeXEngano</a:t>
            </a:r>
            <a:r>
              <a:rPr lang="pt-BR" dirty="0"/>
              <a:t>, assim um povo remanescente passa por uma perseguição interna, preparando-os para a externa. Deus promove alívio/ treinamento!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D4BC82A-2CAD-47BA-8F5F-749639F3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55" y="1270995"/>
            <a:ext cx="3028685" cy="20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m para CORACAO MAU BOM">
            <a:extLst>
              <a:ext uri="{FF2B5EF4-FFF2-40B4-BE49-F238E27FC236}">
                <a16:creationId xmlns:a16="http://schemas.microsoft.com/office/drawing/2014/main" id="{81AD7541-A819-4AEB-A3D1-2B74FB4B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5825" y="94086"/>
            <a:ext cx="1813776" cy="14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6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19895-9DDF-4FB5-BE76-09743335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/>
              <a:t>Joio(sai/) X Trigo(fica/volta/vem)-PALAVRA+OBEDIÊNCIA=limpeza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D04A02-F988-45FA-914A-07167AD8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2" y="865846"/>
            <a:ext cx="5423013" cy="2665143"/>
          </a:xfrm>
        </p:spPr>
        <p:txBody>
          <a:bodyPr/>
          <a:lstStyle/>
          <a:p>
            <a:r>
              <a:rPr lang="pt-BR" sz="1800" i="1" dirty="0"/>
              <a:t>"Os servos do dono do campo dirigiram-se a ele e disseram: ‘O senhor não semeou boa semente em seu campo? Então, de onde veio o joio? ’ " ‘Um inimigo fez isso’, respondeu ele. "Os servos lhe perguntaram: ‘O senhor quer que vamos tirá-lo? ’ ” </a:t>
            </a:r>
            <a:r>
              <a:rPr lang="pt-BR" sz="1800" dirty="0"/>
              <a:t>- </a:t>
            </a:r>
            <a:r>
              <a:rPr lang="pt-BR" sz="1600" dirty="0"/>
              <a:t>Mateus 13:27,28</a:t>
            </a:r>
          </a:p>
          <a:p>
            <a:r>
              <a:rPr lang="pt-BR" sz="1600" i="1" dirty="0"/>
              <a:t>“Mas, o que foi semeado em boa terra é o que ouve e compreende a palavra; e dá fruto, e um produz cem, outro sessenta, e outro trinta.” </a:t>
            </a:r>
            <a:r>
              <a:rPr lang="pt-BR" sz="1600" dirty="0"/>
              <a:t>Mateus 13:23</a:t>
            </a:r>
          </a:p>
          <a:p>
            <a:endParaRPr lang="pt-BR" sz="1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66207F-131A-44C1-A483-ACD6BA4171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263" y="3305908"/>
            <a:ext cx="5423012" cy="3064309"/>
          </a:xfrm>
        </p:spPr>
        <p:txBody>
          <a:bodyPr>
            <a:normAutofit fontScale="92500" lnSpcReduction="10000"/>
          </a:bodyPr>
          <a:lstStyle/>
          <a:p>
            <a:r>
              <a:rPr lang="pt-BR" i="1" dirty="0"/>
              <a:t>“(...) as ovelhas genuínas ouvirão a voz do verdadeiro Pastor. (...) e muitos que se desviaram do aprisco retornarão para seguir o grande Pastor” </a:t>
            </a:r>
          </a:p>
          <a:p>
            <a:pPr lvl="1"/>
            <a:r>
              <a:rPr lang="pt-BR" i="1" dirty="0"/>
              <a:t>Testemunhos para A Igreja, vol. 6, p. 401.</a:t>
            </a:r>
          </a:p>
          <a:p>
            <a:r>
              <a:rPr lang="pt-BR" i="1" dirty="0"/>
              <a:t>"As fileiras não serão diminuídas. Aqueles que permanecerem firmes e fiéis fecharão os postos que foram feitos por aqueles que tornaram-se ofendidos e apostatados,” </a:t>
            </a:r>
          </a:p>
          <a:p>
            <a:pPr lvl="1"/>
            <a:r>
              <a:rPr lang="pt-BR" i="1" dirty="0" err="1"/>
              <a:t>Manuscript</a:t>
            </a:r>
            <a:r>
              <a:rPr lang="pt-BR" i="1" dirty="0"/>
              <a:t> 97, 1898.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57F6141-EA12-4F5E-8483-6D9AD5B339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87618" y="3131463"/>
            <a:ext cx="3909390" cy="3365366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No mundo, incluso igreja, há infiltrados pelo inimigo, chamados joio, rebeldes que se baseiam em suas próprias convicções e deslocam / minam as forças do trigo, obedientes a Deus e a palavra. Quando forem sacudidos, a igreja invisível (que Deus manteve fora, propositalmente) formará o movimento ecumênico do bem contra o do mal.</a:t>
            </a:r>
          </a:p>
        </p:txBody>
      </p:sp>
      <p:pic>
        <p:nvPicPr>
          <p:cNvPr id="6146" name="Picture 2" descr=" ">
            <a:extLst>
              <a:ext uri="{FF2B5EF4-FFF2-40B4-BE49-F238E27FC236}">
                <a16:creationId xmlns:a16="http://schemas.microsoft.com/office/drawing/2014/main" id="{A792DD9A-ED6F-43A0-9503-7BA2D239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12" y="-6355"/>
            <a:ext cx="2202788" cy="19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CORACAO MAU BOM">
            <a:extLst>
              <a:ext uri="{FF2B5EF4-FFF2-40B4-BE49-F238E27FC236}">
                <a16:creationId xmlns:a16="http://schemas.microsoft.com/office/drawing/2014/main" id="{898A70C5-B679-47B5-AFED-C17F8335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75" y="1391115"/>
            <a:ext cx="2184255" cy="173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69125"/>
      </p:ext>
    </p:extLst>
  </p:cSld>
  <p:clrMapOvr>
    <a:masterClrMapping/>
  </p:clrMapOvr>
</p:sld>
</file>

<file path=ppt/theme/theme1.xml><?xml version="1.0" encoding="utf-8"?>
<a:theme xmlns:a="http://schemas.openxmlformats.org/drawingml/2006/main" name="Apresentação1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D71A023A-CD0D-4C68-8F2F-7727996DCFC5}" vid="{A6D5E56F-4D7A-4995-BA2C-33B1208620B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Apresentação1</Template>
  <TotalTime>737</TotalTime>
  <Words>4675</Words>
  <Application>Microsoft Office PowerPoint</Application>
  <PresentationFormat>Apresentação na tela (4:3)</PresentationFormat>
  <Paragraphs>176</Paragraphs>
  <Slides>29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Courier New</vt:lpstr>
      <vt:lpstr>Eras Medium ITC</vt:lpstr>
      <vt:lpstr>Times New Roman</vt:lpstr>
      <vt:lpstr>Apresentação1</vt:lpstr>
      <vt:lpstr>PHOTO-PAINT</vt:lpstr>
      <vt:lpstr>Apresentação do PowerPoint</vt:lpstr>
      <vt:lpstr>Por quê profecias?</vt:lpstr>
      <vt:lpstr>Pentecostes</vt:lpstr>
      <vt:lpstr>Chuva Serôdia = o ESPÍ- RITO DAS 10 VIRGENS</vt:lpstr>
      <vt:lpstr>VERDADEIRO REAVIVA-MENTO E REFORMA</vt:lpstr>
      <vt:lpstr>Falso Reavivamento</vt:lpstr>
      <vt:lpstr> Carne Santa | Peten-costalização na IASD</vt:lpstr>
      <vt:lpstr>Sacudidura:SANTOxPRO-FANO-perseguição/PRÉVIA</vt:lpstr>
      <vt:lpstr>Joio(sai/) X Trigo(fica/volta/vem)-PALAVRA+OBEDIÊNCIA=limpeza</vt:lpstr>
      <vt:lpstr>PIRÂMIDE DE  MASLOW – EQUILÍBRIO</vt:lpstr>
      <vt:lpstr>PIRÂMIDE DO  CRISTÃO - reforma</vt:lpstr>
      <vt:lpstr>Apresentação do PowerPoint</vt:lpstr>
      <vt:lpstr>Difícil? SANTUÁRIO!</vt:lpstr>
      <vt:lpstr>EXPIAÇÃO–a pureza|o cul pado=troca|destruição|fim</vt:lpstr>
      <vt:lpstr>Apresentação do PowerPoint</vt:lpstr>
      <vt:lpstr>GLÓRIAS MUNDANAS DESAPEGO-1ª VISÃO(EGW)</vt:lpstr>
      <vt:lpstr>VIDA DO REMANESCEN-TE|POVO DE DEUS|história</vt:lpstr>
      <vt:lpstr>IDADE MÉDIA: BESTA+ CAOS(CULTURA+RELIGIÃO)</vt:lpstr>
      <vt:lpstr>AINDA ESTAMOS SEGU-ROS?–FERIDA DE MORTE</vt:lpstr>
      <vt:lpstr>Apresentação do PowerPoint</vt:lpstr>
      <vt:lpstr>Apresentação do PowerPoint</vt:lpstr>
      <vt:lpstr>ECUMENISMO + CAOS =NAÇÕES PREOCUPADAS</vt:lpstr>
      <vt:lpstr>ANTICRISTO: QUEM VEM LÁ? JESUS! SALVE-NOS..!? (oi?!)...</vt:lpstr>
      <vt:lpstr>DECRETO DOMINICAL</vt:lpstr>
      <vt:lpstr>REAÇÃO: ALTO CLAMOR! REAMANESCENTE-AÇÃO!</vt:lpstr>
      <vt:lpstr>CAOS TERMINA: FECH. PORTA GRAÇA: 7 PRAGAS</vt:lpstr>
      <vt:lpstr>ARMAGEDOM: AUTO-DESTRUIÇÃO SINAIS(CÉU)+VOZ(DIA/HORA)</vt:lpstr>
      <vt:lpstr>TERREMOTOS E PEDRAS + A PE- QUENA NUVEM – O PAI VOLTOU!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Caio Cesarino dos Santos</cp:lastModifiedBy>
  <cp:revision>171</cp:revision>
  <dcterms:created xsi:type="dcterms:W3CDTF">2020-01-04T16:52:47Z</dcterms:created>
  <dcterms:modified xsi:type="dcterms:W3CDTF">2024-08-03T21:01:20Z</dcterms:modified>
</cp:coreProperties>
</file>